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11.xml" ContentType="application/vnd.openxmlformats-officedocument.presentationml.slide+xml"/>
  <Override PartName="/ppt/slides/slide13.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Masters/slideMaster1.xml" ContentType="application/vnd.openxmlformats-officedocument.presentationml.slideMaster+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notesSlides/notesSlide1.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57" r:id="rId3"/>
    <p:sldId id="258" r:id="rId4"/>
    <p:sldId id="261" r:id="rId5"/>
    <p:sldId id="262" r:id="rId6"/>
    <p:sldId id="264" r:id="rId7"/>
    <p:sldId id="268" r:id="rId8"/>
    <p:sldId id="271" r:id="rId9"/>
    <p:sldId id="290" r:id="rId10"/>
    <p:sldId id="281" r:id="rId11"/>
    <p:sldId id="295" r:id="rId12"/>
    <p:sldId id="284" r:id="rId13"/>
    <p:sldId id="291" r:id="rId1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5E5"/>
    <a:srgbClr val="EEEFD9"/>
    <a:srgbClr val="D5D6C3"/>
    <a:srgbClr val="EAEED3"/>
    <a:srgbClr val="F3F6E5"/>
    <a:srgbClr val="EBEED8"/>
    <a:srgbClr val="EFF3E1"/>
    <a:srgbClr val="063B5D"/>
    <a:srgbClr val="9C8A45"/>
    <a:srgbClr val="134D9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88" autoAdjust="0"/>
    <p:restoredTop sz="94660"/>
  </p:normalViewPr>
  <p:slideViewPr>
    <p:cSldViewPr snapToGrid="0" snapToObjects="1">
      <p:cViewPr>
        <p:scale>
          <a:sx n="110" d="100"/>
          <a:sy n="110" d="100"/>
        </p:scale>
        <p:origin x="-826" y="-10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134278-3FD4-4DCE-A383-2C3B029A6C4A}" type="datetimeFigureOut">
              <a:rPr lang="en-US" smtClean="0"/>
              <a:t>10/11/2017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546A3D-6DC3-4220-95F7-0B6DC8D48EF8}" type="slidenum">
              <a:rPr lang="en-US" smtClean="0"/>
              <a:t>‹#›</a:t>
            </a:fld>
            <a:endParaRPr lang="en-US"/>
          </a:p>
        </p:txBody>
      </p:sp>
    </p:spTree>
    <p:extLst>
      <p:ext uri="{BB962C8B-B14F-4D97-AF65-F5344CB8AC3E}">
        <p14:creationId xmlns:p14="http://schemas.microsoft.com/office/powerpoint/2010/main" val="365514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546A3D-6DC3-4220-95F7-0B6DC8D48EF8}" type="slidenum">
              <a:rPr lang="en-US" smtClean="0"/>
              <a:t>2</a:t>
            </a:fld>
            <a:endParaRPr lang="en-US"/>
          </a:p>
        </p:txBody>
      </p:sp>
    </p:spTree>
    <p:extLst>
      <p:ext uri="{BB962C8B-B14F-4D97-AF65-F5344CB8AC3E}">
        <p14:creationId xmlns:p14="http://schemas.microsoft.com/office/powerpoint/2010/main" val="3270674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62F8967-3DA4-C849-97B0-323D70A6B9CC}" type="datetimeFigureOut">
              <a:rPr lang="en-US" smtClean="0"/>
              <a:t>10/11/2017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B2F269-04D2-FF48-BC22-93636E8C31B4}" type="slidenum">
              <a:rPr lang="en-US" smtClean="0"/>
              <a:t>‹#›</a:t>
            </a:fld>
            <a:endParaRPr lang="en-US"/>
          </a:p>
        </p:txBody>
      </p:sp>
    </p:spTree>
    <p:extLst>
      <p:ext uri="{BB962C8B-B14F-4D97-AF65-F5344CB8AC3E}">
        <p14:creationId xmlns:p14="http://schemas.microsoft.com/office/powerpoint/2010/main" val="6487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2F8967-3DA4-C849-97B0-323D70A6B9CC}" type="datetimeFigureOut">
              <a:rPr lang="en-US" smtClean="0"/>
              <a:t>10/11/2017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B2F269-04D2-FF48-BC22-93636E8C31B4}" type="slidenum">
              <a:rPr lang="en-US" smtClean="0"/>
              <a:t>‹#›</a:t>
            </a:fld>
            <a:endParaRPr lang="en-US"/>
          </a:p>
        </p:txBody>
      </p:sp>
    </p:spTree>
    <p:extLst>
      <p:ext uri="{BB962C8B-B14F-4D97-AF65-F5344CB8AC3E}">
        <p14:creationId xmlns:p14="http://schemas.microsoft.com/office/powerpoint/2010/main" val="579975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2F8967-3DA4-C849-97B0-323D70A6B9CC}" type="datetimeFigureOut">
              <a:rPr lang="en-US" smtClean="0"/>
              <a:t>10/11/2017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B2F269-04D2-FF48-BC22-93636E8C31B4}" type="slidenum">
              <a:rPr lang="en-US" smtClean="0"/>
              <a:t>‹#›</a:t>
            </a:fld>
            <a:endParaRPr lang="en-US"/>
          </a:p>
        </p:txBody>
      </p:sp>
    </p:spTree>
    <p:extLst>
      <p:ext uri="{BB962C8B-B14F-4D97-AF65-F5344CB8AC3E}">
        <p14:creationId xmlns:p14="http://schemas.microsoft.com/office/powerpoint/2010/main" val="279001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2F8967-3DA4-C849-97B0-323D70A6B9CC}" type="datetimeFigureOut">
              <a:rPr lang="en-US" smtClean="0"/>
              <a:t>10/11/2017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B2F269-04D2-FF48-BC22-93636E8C31B4}" type="slidenum">
              <a:rPr lang="en-US" smtClean="0"/>
              <a:t>‹#›</a:t>
            </a:fld>
            <a:endParaRPr lang="en-US"/>
          </a:p>
        </p:txBody>
      </p:sp>
    </p:spTree>
    <p:extLst>
      <p:ext uri="{BB962C8B-B14F-4D97-AF65-F5344CB8AC3E}">
        <p14:creationId xmlns:p14="http://schemas.microsoft.com/office/powerpoint/2010/main" val="336074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62F8967-3DA4-C849-97B0-323D70A6B9CC}" type="datetimeFigureOut">
              <a:rPr lang="en-US" smtClean="0"/>
              <a:t>10/11/2017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B2F269-04D2-FF48-BC22-93636E8C31B4}" type="slidenum">
              <a:rPr lang="en-US" smtClean="0"/>
              <a:t>‹#›</a:t>
            </a:fld>
            <a:endParaRPr lang="en-US"/>
          </a:p>
        </p:txBody>
      </p:sp>
    </p:spTree>
    <p:extLst>
      <p:ext uri="{BB962C8B-B14F-4D97-AF65-F5344CB8AC3E}">
        <p14:creationId xmlns:p14="http://schemas.microsoft.com/office/powerpoint/2010/main" val="824889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62F8967-3DA4-C849-97B0-323D70A6B9CC}" type="datetimeFigureOut">
              <a:rPr lang="en-US" smtClean="0"/>
              <a:t>10/11/2017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B2F269-04D2-FF48-BC22-93636E8C31B4}" type="slidenum">
              <a:rPr lang="en-US" smtClean="0"/>
              <a:t>‹#›</a:t>
            </a:fld>
            <a:endParaRPr lang="en-US"/>
          </a:p>
        </p:txBody>
      </p:sp>
    </p:spTree>
    <p:extLst>
      <p:ext uri="{BB962C8B-B14F-4D97-AF65-F5344CB8AC3E}">
        <p14:creationId xmlns:p14="http://schemas.microsoft.com/office/powerpoint/2010/main" val="1575585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62F8967-3DA4-C849-97B0-323D70A6B9CC}" type="datetimeFigureOut">
              <a:rPr lang="en-US" smtClean="0"/>
              <a:t>10/11/2017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B2F269-04D2-FF48-BC22-93636E8C31B4}" type="slidenum">
              <a:rPr lang="en-US" smtClean="0"/>
              <a:t>‹#›</a:t>
            </a:fld>
            <a:endParaRPr lang="en-US"/>
          </a:p>
        </p:txBody>
      </p:sp>
    </p:spTree>
    <p:extLst>
      <p:ext uri="{BB962C8B-B14F-4D97-AF65-F5344CB8AC3E}">
        <p14:creationId xmlns:p14="http://schemas.microsoft.com/office/powerpoint/2010/main" val="201152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62F8967-3DA4-C849-97B0-323D70A6B9CC}" type="datetimeFigureOut">
              <a:rPr lang="en-US" smtClean="0"/>
              <a:t>10/11/2017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B2F269-04D2-FF48-BC22-93636E8C31B4}" type="slidenum">
              <a:rPr lang="en-US" smtClean="0"/>
              <a:t>‹#›</a:t>
            </a:fld>
            <a:endParaRPr lang="en-US"/>
          </a:p>
        </p:txBody>
      </p:sp>
    </p:spTree>
    <p:extLst>
      <p:ext uri="{BB962C8B-B14F-4D97-AF65-F5344CB8AC3E}">
        <p14:creationId xmlns:p14="http://schemas.microsoft.com/office/powerpoint/2010/main" val="2776179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2F8967-3DA4-C849-97B0-323D70A6B9CC}" type="datetimeFigureOut">
              <a:rPr lang="en-US" smtClean="0"/>
              <a:t>10/11/2017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B2F269-04D2-FF48-BC22-93636E8C31B4}" type="slidenum">
              <a:rPr lang="en-US" smtClean="0"/>
              <a:t>‹#›</a:t>
            </a:fld>
            <a:endParaRPr lang="en-US"/>
          </a:p>
        </p:txBody>
      </p:sp>
    </p:spTree>
    <p:extLst>
      <p:ext uri="{BB962C8B-B14F-4D97-AF65-F5344CB8AC3E}">
        <p14:creationId xmlns:p14="http://schemas.microsoft.com/office/powerpoint/2010/main" val="3366427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2F8967-3DA4-C849-97B0-323D70A6B9CC}" type="datetimeFigureOut">
              <a:rPr lang="en-US" smtClean="0"/>
              <a:t>10/11/2017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B2F269-04D2-FF48-BC22-93636E8C31B4}" type="slidenum">
              <a:rPr lang="en-US" smtClean="0"/>
              <a:t>‹#›</a:t>
            </a:fld>
            <a:endParaRPr lang="en-US"/>
          </a:p>
        </p:txBody>
      </p:sp>
    </p:spTree>
    <p:extLst>
      <p:ext uri="{BB962C8B-B14F-4D97-AF65-F5344CB8AC3E}">
        <p14:creationId xmlns:p14="http://schemas.microsoft.com/office/powerpoint/2010/main" val="218422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2F8967-3DA4-C849-97B0-323D70A6B9CC}" type="datetimeFigureOut">
              <a:rPr lang="en-US" smtClean="0"/>
              <a:t>10/11/2017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B2F269-04D2-FF48-BC22-93636E8C31B4}" type="slidenum">
              <a:rPr lang="en-US" smtClean="0"/>
              <a:t>‹#›</a:t>
            </a:fld>
            <a:endParaRPr lang="en-US"/>
          </a:p>
        </p:txBody>
      </p:sp>
    </p:spTree>
    <p:extLst>
      <p:ext uri="{BB962C8B-B14F-4D97-AF65-F5344CB8AC3E}">
        <p14:creationId xmlns:p14="http://schemas.microsoft.com/office/powerpoint/2010/main" val="2491763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62F8967-3DA4-C849-97B0-323D70A6B9CC}" type="datetimeFigureOut">
              <a:rPr lang="en-US" smtClean="0"/>
              <a:t>10/11/2017</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1B2F269-04D2-FF48-BC22-93636E8C31B4}" type="slidenum">
              <a:rPr lang="en-US" smtClean="0"/>
              <a:t>‹#›</a:t>
            </a:fld>
            <a:endParaRPr lang="en-US"/>
          </a:p>
        </p:txBody>
      </p:sp>
    </p:spTree>
    <p:extLst>
      <p:ext uri="{BB962C8B-B14F-4D97-AF65-F5344CB8AC3E}">
        <p14:creationId xmlns:p14="http://schemas.microsoft.com/office/powerpoint/2010/main" val="4180045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2421922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rallelogram 7"/>
          <p:cNvSpPr/>
          <p:nvPr/>
        </p:nvSpPr>
        <p:spPr>
          <a:xfrm>
            <a:off x="2010020" y="3911600"/>
            <a:ext cx="2300396" cy="182994"/>
          </a:xfrm>
          <a:prstGeom prst="parallelogram">
            <a:avLst/>
          </a:prstGeom>
          <a:solidFill>
            <a:srgbClr val="9C8A45"/>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solidFill>
                <a:schemeClr val="bg1"/>
              </a:solidFill>
              <a:latin typeface="Arial"/>
              <a:cs typeface="Arial"/>
            </a:endParaRPr>
          </a:p>
        </p:txBody>
      </p:sp>
      <p:sp>
        <p:nvSpPr>
          <p:cNvPr id="4" name="TextBox 3"/>
          <p:cNvSpPr txBox="1"/>
          <p:nvPr/>
        </p:nvSpPr>
        <p:spPr>
          <a:xfrm>
            <a:off x="669746" y="800829"/>
            <a:ext cx="3902253" cy="2862322"/>
          </a:xfrm>
          <a:prstGeom prst="rect">
            <a:avLst/>
          </a:prstGeom>
          <a:noFill/>
        </p:spPr>
        <p:txBody>
          <a:bodyPr wrap="square" rtlCol="0">
            <a:spAutoFit/>
          </a:bodyPr>
          <a:lstStyle/>
          <a:p>
            <a:r>
              <a:rPr lang="en-US" sz="3000" dirty="0" smtClean="0">
                <a:solidFill>
                  <a:srgbClr val="404040"/>
                </a:solidFill>
                <a:latin typeface="Arial"/>
                <a:cs typeface="Arial"/>
              </a:rPr>
              <a:t>“Every child who winds up</a:t>
            </a:r>
            <a:r>
              <a:rPr lang="en-US" sz="3000" dirty="0" smtClean="0">
                <a:solidFill>
                  <a:srgbClr val="134D9C"/>
                </a:solidFill>
                <a:latin typeface="Arial"/>
                <a:cs typeface="Arial"/>
              </a:rPr>
              <a:t> </a:t>
            </a:r>
            <a:r>
              <a:rPr lang="en-US" sz="3000" b="1" dirty="0" smtClean="0">
                <a:solidFill>
                  <a:srgbClr val="948A54"/>
                </a:solidFill>
                <a:latin typeface="Arial"/>
                <a:cs typeface="Arial"/>
              </a:rPr>
              <a:t>doing well</a:t>
            </a:r>
            <a:r>
              <a:rPr lang="en-US" sz="3000" b="1" dirty="0" smtClean="0">
                <a:solidFill>
                  <a:srgbClr val="134D9C"/>
                </a:solidFill>
                <a:latin typeface="Arial"/>
                <a:cs typeface="Arial"/>
              </a:rPr>
              <a:t> </a:t>
            </a:r>
            <a:r>
              <a:rPr lang="en-US" sz="3000" dirty="0" smtClean="0">
                <a:solidFill>
                  <a:srgbClr val="404040"/>
                </a:solidFill>
                <a:latin typeface="Arial"/>
                <a:cs typeface="Arial"/>
              </a:rPr>
              <a:t>has had at least</a:t>
            </a:r>
            <a:r>
              <a:rPr lang="en-US" sz="3000" b="1" dirty="0" smtClean="0">
                <a:solidFill>
                  <a:srgbClr val="404040"/>
                </a:solidFill>
                <a:latin typeface="Arial"/>
                <a:cs typeface="Arial"/>
              </a:rPr>
              <a:t> </a:t>
            </a:r>
            <a:r>
              <a:rPr lang="en-US" sz="3000" b="1" dirty="0" smtClean="0">
                <a:solidFill>
                  <a:srgbClr val="948A54"/>
                </a:solidFill>
                <a:latin typeface="Arial"/>
                <a:cs typeface="Arial"/>
              </a:rPr>
              <a:t>one</a:t>
            </a:r>
            <a:r>
              <a:rPr lang="en-US" sz="3000" b="1" dirty="0" smtClean="0">
                <a:solidFill>
                  <a:srgbClr val="134D9C"/>
                </a:solidFill>
                <a:latin typeface="Arial"/>
                <a:cs typeface="Arial"/>
              </a:rPr>
              <a:t> </a:t>
            </a:r>
            <a:r>
              <a:rPr lang="en-US" sz="3000" dirty="0" smtClean="0">
                <a:solidFill>
                  <a:srgbClr val="404040"/>
                </a:solidFill>
                <a:latin typeface="Arial"/>
                <a:cs typeface="Arial"/>
              </a:rPr>
              <a:t>stable and committed relationship with a </a:t>
            </a:r>
            <a:r>
              <a:rPr lang="en-US" sz="3000" b="1" dirty="0" smtClean="0">
                <a:solidFill>
                  <a:schemeClr val="bg2">
                    <a:lumMod val="50000"/>
                  </a:schemeClr>
                </a:solidFill>
                <a:latin typeface="Arial"/>
                <a:cs typeface="Arial"/>
              </a:rPr>
              <a:t>supportive adult</a:t>
            </a:r>
            <a:r>
              <a:rPr lang="en-US" sz="3000" dirty="0" smtClean="0">
                <a:solidFill>
                  <a:srgbClr val="404040"/>
                </a:solidFill>
                <a:latin typeface="Arial"/>
                <a:cs typeface="Arial"/>
              </a:rPr>
              <a:t>”</a:t>
            </a:r>
            <a:endParaRPr lang="en-US" sz="3000" b="1" dirty="0" smtClean="0">
              <a:solidFill>
                <a:srgbClr val="404040"/>
              </a:solidFill>
              <a:latin typeface="Arial"/>
              <a:cs typeface="Arial"/>
            </a:endParaRPr>
          </a:p>
        </p:txBody>
      </p:sp>
      <p:sp>
        <p:nvSpPr>
          <p:cNvPr id="5" name="TextBox 4"/>
          <p:cNvSpPr txBox="1"/>
          <p:nvPr/>
        </p:nvSpPr>
        <p:spPr>
          <a:xfrm>
            <a:off x="1616405" y="3852680"/>
            <a:ext cx="2694011" cy="461665"/>
          </a:xfrm>
          <a:prstGeom prst="rect">
            <a:avLst/>
          </a:prstGeom>
          <a:noFill/>
        </p:spPr>
        <p:txBody>
          <a:bodyPr wrap="square" rtlCol="0">
            <a:spAutoFit/>
          </a:bodyPr>
          <a:lstStyle/>
          <a:p>
            <a:pPr algn="r"/>
            <a:r>
              <a:rPr lang="en-US" sz="1200" dirty="0" smtClean="0">
                <a:solidFill>
                  <a:schemeClr val="bg1"/>
                </a:solidFill>
                <a:latin typeface="Arial"/>
                <a:cs typeface="Arial"/>
              </a:rPr>
              <a:t>Center on the Developing Child </a:t>
            </a:r>
          </a:p>
          <a:p>
            <a:pPr algn="r"/>
            <a:r>
              <a:rPr lang="en-US" sz="1200" dirty="0" smtClean="0">
                <a:solidFill>
                  <a:schemeClr val="tx1">
                    <a:lumMod val="75000"/>
                    <a:lumOff val="25000"/>
                  </a:schemeClr>
                </a:solidFill>
                <a:latin typeface="Arial"/>
                <a:cs typeface="Arial"/>
              </a:rPr>
              <a:t>– Harvard University</a:t>
            </a:r>
            <a:endParaRPr lang="en-US" sz="1200" dirty="0">
              <a:solidFill>
                <a:schemeClr val="tx1">
                  <a:lumMod val="75000"/>
                  <a:lumOff val="25000"/>
                </a:schemeClr>
              </a:solidFill>
              <a:latin typeface="Arial"/>
              <a:cs typeface="Arial"/>
            </a:endParaRPr>
          </a:p>
        </p:txBody>
      </p:sp>
      <p:pic>
        <p:nvPicPr>
          <p:cNvPr id="7" name="Picture 6"/>
          <p:cNvPicPr>
            <a:picLocks noChangeAspect="1"/>
          </p:cNvPicPr>
          <p:nvPr/>
        </p:nvPicPr>
        <p:blipFill>
          <a:blip r:embed="rId2"/>
          <a:stretch>
            <a:fillRect/>
          </a:stretch>
        </p:blipFill>
        <p:spPr>
          <a:xfrm>
            <a:off x="4572000" y="0"/>
            <a:ext cx="4572000" cy="5143500"/>
          </a:xfrm>
          <a:prstGeom prst="rect">
            <a:avLst/>
          </a:prstGeom>
        </p:spPr>
      </p:pic>
    </p:spTree>
    <p:extLst>
      <p:ext uri="{BB962C8B-B14F-4D97-AF65-F5344CB8AC3E}">
        <p14:creationId xmlns:p14="http://schemas.microsoft.com/office/powerpoint/2010/main" val="32760336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3"/>
          <p:cNvSpPr/>
          <p:nvPr/>
        </p:nvSpPr>
        <p:spPr>
          <a:xfrm>
            <a:off x="785210" y="608970"/>
            <a:ext cx="3987037" cy="483830"/>
          </a:xfrm>
          <a:prstGeom prst="parallelogram">
            <a:avLst/>
          </a:prstGeom>
          <a:solidFill>
            <a:srgbClr val="9C8A45"/>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solidFill>
                <a:schemeClr val="bg1"/>
              </a:solidFill>
              <a:latin typeface="Arial"/>
              <a:cs typeface="Arial"/>
            </a:endParaRPr>
          </a:p>
        </p:txBody>
      </p:sp>
      <p:sp>
        <p:nvSpPr>
          <p:cNvPr id="5" name="TextBox 4"/>
          <p:cNvSpPr txBox="1"/>
          <p:nvPr/>
        </p:nvSpPr>
        <p:spPr>
          <a:xfrm>
            <a:off x="671815" y="608970"/>
            <a:ext cx="4283240" cy="461665"/>
          </a:xfrm>
          <a:prstGeom prst="rect">
            <a:avLst/>
          </a:prstGeom>
          <a:noFill/>
        </p:spPr>
        <p:txBody>
          <a:bodyPr wrap="square" rtlCol="0">
            <a:spAutoFit/>
          </a:bodyPr>
          <a:lstStyle/>
          <a:p>
            <a:pPr algn="ctr"/>
            <a:r>
              <a:rPr lang="en-US" sz="2400" b="1" dirty="0" smtClean="0">
                <a:solidFill>
                  <a:schemeClr val="bg1"/>
                </a:solidFill>
                <a:latin typeface="Arial"/>
                <a:cs typeface="Arial"/>
              </a:rPr>
              <a:t>State Care and Statistics</a:t>
            </a:r>
            <a:endParaRPr lang="en-US" sz="2400" b="1" dirty="0">
              <a:solidFill>
                <a:schemeClr val="bg1"/>
              </a:solidFill>
              <a:latin typeface="Arial"/>
              <a:cs typeface="Arial"/>
            </a:endParaRPr>
          </a:p>
        </p:txBody>
      </p:sp>
      <p:sp>
        <p:nvSpPr>
          <p:cNvPr id="6" name="TextBox 5"/>
          <p:cNvSpPr txBox="1"/>
          <p:nvPr/>
        </p:nvSpPr>
        <p:spPr>
          <a:xfrm>
            <a:off x="603696" y="2055757"/>
            <a:ext cx="2041984" cy="523220"/>
          </a:xfrm>
          <a:prstGeom prst="rect">
            <a:avLst/>
          </a:prstGeom>
          <a:noFill/>
        </p:spPr>
        <p:txBody>
          <a:bodyPr wrap="square" rtlCol="0">
            <a:spAutoFit/>
          </a:bodyPr>
          <a:lstStyle/>
          <a:p>
            <a:pPr algn="ctr"/>
            <a:r>
              <a:rPr lang="en-US" sz="2800" b="1" dirty="0" smtClean="0">
                <a:solidFill>
                  <a:srgbClr val="134D9C"/>
                </a:solidFill>
                <a:latin typeface="Arial"/>
                <a:cs typeface="Arial"/>
              </a:rPr>
              <a:t>50 to 80%</a:t>
            </a:r>
            <a:endParaRPr lang="en-US" sz="2800" b="1" dirty="0">
              <a:solidFill>
                <a:srgbClr val="134D9C"/>
              </a:solidFill>
              <a:latin typeface="Arial"/>
              <a:cs typeface="Arial"/>
            </a:endParaRPr>
          </a:p>
        </p:txBody>
      </p:sp>
      <p:sp>
        <p:nvSpPr>
          <p:cNvPr id="7" name="TextBox 6"/>
          <p:cNvSpPr txBox="1"/>
          <p:nvPr/>
        </p:nvSpPr>
        <p:spPr>
          <a:xfrm>
            <a:off x="747071" y="2535535"/>
            <a:ext cx="2041984" cy="1754327"/>
          </a:xfrm>
          <a:prstGeom prst="rect">
            <a:avLst/>
          </a:prstGeom>
          <a:noFill/>
        </p:spPr>
        <p:txBody>
          <a:bodyPr wrap="square" rtlCol="0">
            <a:spAutoFit/>
          </a:bodyPr>
          <a:lstStyle/>
          <a:p>
            <a:r>
              <a:rPr lang="en-US" dirty="0" smtClean="0">
                <a:solidFill>
                  <a:srgbClr val="404040"/>
                </a:solidFill>
                <a:latin typeface="Arial"/>
                <a:cs typeface="Arial"/>
              </a:rPr>
              <a:t>of commercially sexually exploited children have been involved in the child welfare system.</a:t>
            </a:r>
          </a:p>
        </p:txBody>
      </p:sp>
      <p:sp>
        <p:nvSpPr>
          <p:cNvPr id="8" name="TextBox 7"/>
          <p:cNvSpPr txBox="1"/>
          <p:nvPr/>
        </p:nvSpPr>
        <p:spPr>
          <a:xfrm>
            <a:off x="3016548" y="1588997"/>
            <a:ext cx="2041984" cy="523220"/>
          </a:xfrm>
          <a:prstGeom prst="rect">
            <a:avLst/>
          </a:prstGeom>
          <a:noFill/>
        </p:spPr>
        <p:txBody>
          <a:bodyPr wrap="square" rtlCol="0">
            <a:spAutoFit/>
          </a:bodyPr>
          <a:lstStyle/>
          <a:p>
            <a:r>
              <a:rPr lang="en-US" sz="2800" b="1" dirty="0" smtClean="0">
                <a:solidFill>
                  <a:srgbClr val="134D9C"/>
                </a:solidFill>
                <a:latin typeface="Arial"/>
                <a:cs typeface="Arial"/>
              </a:rPr>
              <a:t>31%</a:t>
            </a:r>
            <a:endParaRPr lang="en-US" sz="2800" b="1" dirty="0">
              <a:solidFill>
                <a:srgbClr val="134D9C"/>
              </a:solidFill>
              <a:latin typeface="Arial"/>
              <a:cs typeface="Arial"/>
            </a:endParaRPr>
          </a:p>
        </p:txBody>
      </p:sp>
      <p:sp>
        <p:nvSpPr>
          <p:cNvPr id="9" name="TextBox 8"/>
          <p:cNvSpPr txBox="1"/>
          <p:nvPr/>
        </p:nvSpPr>
        <p:spPr>
          <a:xfrm>
            <a:off x="3016548" y="2068775"/>
            <a:ext cx="2157526" cy="923330"/>
          </a:xfrm>
          <a:prstGeom prst="rect">
            <a:avLst/>
          </a:prstGeom>
          <a:noFill/>
        </p:spPr>
        <p:txBody>
          <a:bodyPr wrap="square" rtlCol="0">
            <a:spAutoFit/>
          </a:bodyPr>
          <a:lstStyle/>
          <a:p>
            <a:r>
              <a:rPr lang="en-US" dirty="0" smtClean="0">
                <a:solidFill>
                  <a:srgbClr val="404040"/>
                </a:solidFill>
                <a:latin typeface="Arial"/>
                <a:cs typeface="Arial"/>
              </a:rPr>
              <a:t>of homeless population was </a:t>
            </a:r>
          </a:p>
          <a:p>
            <a:r>
              <a:rPr lang="en-US" dirty="0" smtClean="0">
                <a:solidFill>
                  <a:srgbClr val="404040"/>
                </a:solidFill>
                <a:latin typeface="Arial"/>
                <a:cs typeface="Arial"/>
              </a:rPr>
              <a:t>in state care</a:t>
            </a:r>
          </a:p>
        </p:txBody>
      </p:sp>
      <p:sp>
        <p:nvSpPr>
          <p:cNvPr id="10" name="TextBox 9"/>
          <p:cNvSpPr txBox="1"/>
          <p:nvPr/>
        </p:nvSpPr>
        <p:spPr>
          <a:xfrm>
            <a:off x="3016548" y="3269329"/>
            <a:ext cx="2041984" cy="523220"/>
          </a:xfrm>
          <a:prstGeom prst="rect">
            <a:avLst/>
          </a:prstGeom>
          <a:noFill/>
        </p:spPr>
        <p:txBody>
          <a:bodyPr wrap="square" rtlCol="0">
            <a:spAutoFit/>
          </a:bodyPr>
          <a:lstStyle/>
          <a:p>
            <a:r>
              <a:rPr lang="en-US" sz="2800" b="1" dirty="0" smtClean="0">
                <a:solidFill>
                  <a:srgbClr val="134D9C"/>
                </a:solidFill>
                <a:latin typeface="Arial"/>
                <a:cs typeface="Arial"/>
              </a:rPr>
              <a:t>25%</a:t>
            </a:r>
            <a:endParaRPr lang="en-US" sz="2800" b="1" dirty="0">
              <a:solidFill>
                <a:srgbClr val="134D9C"/>
              </a:solidFill>
              <a:latin typeface="Arial"/>
              <a:cs typeface="Arial"/>
            </a:endParaRPr>
          </a:p>
        </p:txBody>
      </p:sp>
      <p:sp>
        <p:nvSpPr>
          <p:cNvPr id="11" name="TextBox 10"/>
          <p:cNvSpPr txBox="1"/>
          <p:nvPr/>
        </p:nvSpPr>
        <p:spPr>
          <a:xfrm>
            <a:off x="3016547" y="3792643"/>
            <a:ext cx="2364485" cy="1200329"/>
          </a:xfrm>
          <a:prstGeom prst="rect">
            <a:avLst/>
          </a:prstGeom>
          <a:noFill/>
        </p:spPr>
        <p:txBody>
          <a:bodyPr wrap="square" rtlCol="0">
            <a:spAutoFit/>
          </a:bodyPr>
          <a:lstStyle/>
          <a:p>
            <a:r>
              <a:rPr lang="en-US" dirty="0" smtClean="0">
                <a:solidFill>
                  <a:srgbClr val="404040"/>
                </a:solidFill>
                <a:latin typeface="Arial"/>
                <a:cs typeface="Arial"/>
              </a:rPr>
              <a:t>of kids who “age out” of foster care never graduate high school.</a:t>
            </a:r>
          </a:p>
        </p:txBody>
      </p:sp>
      <p:sp>
        <p:nvSpPr>
          <p:cNvPr id="12" name="TextBox 11"/>
          <p:cNvSpPr txBox="1"/>
          <p:nvPr/>
        </p:nvSpPr>
        <p:spPr>
          <a:xfrm>
            <a:off x="5801134" y="1588997"/>
            <a:ext cx="2477374" cy="523220"/>
          </a:xfrm>
          <a:prstGeom prst="rect">
            <a:avLst/>
          </a:prstGeom>
          <a:noFill/>
        </p:spPr>
        <p:txBody>
          <a:bodyPr wrap="square" rtlCol="0">
            <a:spAutoFit/>
          </a:bodyPr>
          <a:lstStyle/>
          <a:p>
            <a:r>
              <a:rPr lang="en-US" sz="2800" b="1" dirty="0" smtClean="0">
                <a:solidFill>
                  <a:srgbClr val="134D9C"/>
                </a:solidFill>
                <a:latin typeface="Arial"/>
                <a:cs typeface="Arial"/>
              </a:rPr>
              <a:t>Less than 1%</a:t>
            </a:r>
            <a:endParaRPr lang="en-US" sz="2800" b="1" dirty="0">
              <a:solidFill>
                <a:srgbClr val="134D9C"/>
              </a:solidFill>
              <a:latin typeface="Arial"/>
              <a:cs typeface="Arial"/>
            </a:endParaRPr>
          </a:p>
        </p:txBody>
      </p:sp>
      <p:sp>
        <p:nvSpPr>
          <p:cNvPr id="13" name="TextBox 12"/>
          <p:cNvSpPr txBox="1"/>
          <p:nvPr/>
        </p:nvSpPr>
        <p:spPr>
          <a:xfrm>
            <a:off x="5801134" y="2068775"/>
            <a:ext cx="2543226" cy="646331"/>
          </a:xfrm>
          <a:prstGeom prst="rect">
            <a:avLst/>
          </a:prstGeom>
          <a:noFill/>
        </p:spPr>
        <p:txBody>
          <a:bodyPr wrap="square" rtlCol="0">
            <a:spAutoFit/>
          </a:bodyPr>
          <a:lstStyle/>
          <a:p>
            <a:r>
              <a:rPr lang="en-US" dirty="0" smtClean="0">
                <a:solidFill>
                  <a:srgbClr val="404040"/>
                </a:solidFill>
                <a:latin typeface="Arial"/>
                <a:cs typeface="Arial"/>
              </a:rPr>
              <a:t>of these children ever go to college.</a:t>
            </a:r>
          </a:p>
        </p:txBody>
      </p:sp>
      <p:sp>
        <p:nvSpPr>
          <p:cNvPr id="14" name="TextBox 13"/>
          <p:cNvSpPr txBox="1"/>
          <p:nvPr/>
        </p:nvSpPr>
        <p:spPr>
          <a:xfrm>
            <a:off x="5801134" y="3269423"/>
            <a:ext cx="2477374" cy="523220"/>
          </a:xfrm>
          <a:prstGeom prst="rect">
            <a:avLst/>
          </a:prstGeom>
          <a:noFill/>
        </p:spPr>
        <p:txBody>
          <a:bodyPr wrap="square" rtlCol="0">
            <a:spAutoFit/>
          </a:bodyPr>
          <a:lstStyle/>
          <a:p>
            <a:r>
              <a:rPr lang="en-US" sz="2800" b="1" dirty="0" smtClean="0">
                <a:solidFill>
                  <a:srgbClr val="134D9C"/>
                </a:solidFill>
                <a:latin typeface="Arial"/>
                <a:cs typeface="Arial"/>
              </a:rPr>
              <a:t>25%</a:t>
            </a:r>
            <a:endParaRPr lang="en-US" sz="2800" b="1" dirty="0">
              <a:solidFill>
                <a:srgbClr val="134D9C"/>
              </a:solidFill>
              <a:latin typeface="Arial"/>
              <a:cs typeface="Arial"/>
            </a:endParaRPr>
          </a:p>
        </p:txBody>
      </p:sp>
      <p:sp>
        <p:nvSpPr>
          <p:cNvPr id="15" name="TextBox 14"/>
          <p:cNvSpPr txBox="1"/>
          <p:nvPr/>
        </p:nvSpPr>
        <p:spPr>
          <a:xfrm>
            <a:off x="5801134" y="3792643"/>
            <a:ext cx="2543226" cy="646331"/>
          </a:xfrm>
          <a:prstGeom prst="rect">
            <a:avLst/>
          </a:prstGeom>
          <a:noFill/>
        </p:spPr>
        <p:txBody>
          <a:bodyPr wrap="square" rtlCol="0">
            <a:spAutoFit/>
          </a:bodyPr>
          <a:lstStyle/>
          <a:p>
            <a:r>
              <a:rPr lang="en-US" dirty="0" smtClean="0">
                <a:solidFill>
                  <a:srgbClr val="404040"/>
                </a:solidFill>
                <a:latin typeface="Arial"/>
                <a:cs typeface="Arial"/>
              </a:rPr>
              <a:t>by the age of 21 will become pregnant.</a:t>
            </a:r>
          </a:p>
        </p:txBody>
      </p:sp>
      <p:cxnSp>
        <p:nvCxnSpPr>
          <p:cNvPr id="17" name="Straight Connector 16"/>
          <p:cNvCxnSpPr/>
          <p:nvPr/>
        </p:nvCxnSpPr>
        <p:spPr>
          <a:xfrm>
            <a:off x="2859847" y="1589852"/>
            <a:ext cx="0" cy="3104444"/>
          </a:xfrm>
          <a:prstGeom prst="line">
            <a:avLst/>
          </a:prstGeom>
          <a:ln>
            <a:solidFill>
              <a:srgbClr val="9C8A45"/>
            </a:solidFill>
          </a:ln>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a:off x="5587996" y="1589852"/>
            <a:ext cx="0" cy="3104444"/>
          </a:xfrm>
          <a:prstGeom prst="line">
            <a:avLst/>
          </a:prstGeom>
          <a:ln>
            <a:solidFill>
              <a:srgbClr val="9C8A45"/>
            </a:solidFill>
          </a:ln>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a:off x="3016548" y="3170303"/>
            <a:ext cx="2364484" cy="0"/>
          </a:xfrm>
          <a:prstGeom prst="line">
            <a:avLst/>
          </a:prstGeom>
          <a:ln>
            <a:solidFill>
              <a:srgbClr val="9C8A45"/>
            </a:solidFill>
          </a:ln>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a:off x="5772919" y="3170303"/>
            <a:ext cx="2364484" cy="0"/>
          </a:xfrm>
          <a:prstGeom prst="line">
            <a:avLst/>
          </a:prstGeom>
          <a:ln>
            <a:solidFill>
              <a:srgbClr val="9C8A45"/>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40789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85208" y="391190"/>
            <a:ext cx="7027420" cy="1077218"/>
          </a:xfrm>
          <a:prstGeom prst="rect">
            <a:avLst/>
          </a:prstGeom>
          <a:noFill/>
        </p:spPr>
        <p:txBody>
          <a:bodyPr wrap="square" rtlCol="0">
            <a:spAutoFit/>
          </a:bodyPr>
          <a:lstStyle/>
          <a:p>
            <a:r>
              <a:rPr lang="en-US" sz="1600" dirty="0" smtClean="0">
                <a:solidFill>
                  <a:schemeClr val="tx1">
                    <a:lumMod val="75000"/>
                    <a:lumOff val="25000"/>
                  </a:schemeClr>
                </a:solidFill>
              </a:rPr>
              <a:t>The mission of working with “At Risk” kids is not necessarily an invitation to the see “special miracles”, but a call to SOW into the generations to come. What we sow into these children’s lives may not have an immediate impact, but if we are faithful to sow into them what God has freely given to us we will reap a harvest.  </a:t>
            </a:r>
            <a:endParaRPr lang="en-US" sz="1600" dirty="0">
              <a:solidFill>
                <a:schemeClr val="tx1">
                  <a:lumMod val="75000"/>
                  <a:lumOff val="25000"/>
                </a:schemeClr>
              </a:solidFill>
            </a:endParaRPr>
          </a:p>
        </p:txBody>
      </p:sp>
      <p:pic>
        <p:nvPicPr>
          <p:cNvPr id="2" name="Picture 1"/>
          <p:cNvPicPr>
            <a:picLocks noChangeAspect="1"/>
          </p:cNvPicPr>
          <p:nvPr/>
        </p:nvPicPr>
        <p:blipFill>
          <a:blip r:embed="rId2"/>
          <a:stretch>
            <a:fillRect/>
          </a:stretch>
        </p:blipFill>
        <p:spPr>
          <a:xfrm>
            <a:off x="0" y="1714500"/>
            <a:ext cx="9144000" cy="3429000"/>
          </a:xfrm>
          <a:prstGeom prst="rect">
            <a:avLst/>
          </a:prstGeom>
        </p:spPr>
      </p:pic>
    </p:spTree>
    <p:extLst>
      <p:ext uri="{BB962C8B-B14F-4D97-AF65-F5344CB8AC3E}">
        <p14:creationId xmlns:p14="http://schemas.microsoft.com/office/powerpoint/2010/main" val="10487358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0" y="6350"/>
            <a:ext cx="9144000" cy="5143500"/>
          </a:xfrm>
          <a:prstGeom prst="rect">
            <a:avLst/>
          </a:prstGeom>
        </p:spPr>
      </p:pic>
      <p:sp>
        <p:nvSpPr>
          <p:cNvPr id="2" name="Oval 1"/>
          <p:cNvSpPr/>
          <p:nvPr/>
        </p:nvSpPr>
        <p:spPr>
          <a:xfrm>
            <a:off x="1227650" y="620207"/>
            <a:ext cx="3135862" cy="3135862"/>
          </a:xfrm>
          <a:prstGeom prst="ellipse">
            <a:avLst/>
          </a:prstGeom>
          <a:noFill/>
          <a:ln>
            <a:solidFill>
              <a:srgbClr val="134D9C"/>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  </a:t>
            </a:r>
            <a:endParaRPr lang="en-US" dirty="0"/>
          </a:p>
        </p:txBody>
      </p:sp>
      <p:sp>
        <p:nvSpPr>
          <p:cNvPr id="15" name="Rectangle 14"/>
          <p:cNvSpPr/>
          <p:nvPr/>
        </p:nvSpPr>
        <p:spPr>
          <a:xfrm>
            <a:off x="3606215" y="1314678"/>
            <a:ext cx="1514593" cy="679583"/>
          </a:xfrm>
          <a:prstGeom prst="rect">
            <a:avLst/>
          </a:prstGeom>
          <a:solidFill>
            <a:srgbClr val="F2F5E5"/>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Rectangle 13"/>
          <p:cNvSpPr/>
          <p:nvPr/>
        </p:nvSpPr>
        <p:spPr>
          <a:xfrm>
            <a:off x="3379999" y="3039355"/>
            <a:ext cx="1123100" cy="425580"/>
          </a:xfrm>
          <a:prstGeom prst="rect">
            <a:avLst/>
          </a:prstGeom>
          <a:solidFill>
            <a:srgbClr val="EEEFD9"/>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Rectangle 12"/>
          <p:cNvSpPr/>
          <p:nvPr/>
        </p:nvSpPr>
        <p:spPr>
          <a:xfrm>
            <a:off x="1018747" y="2950467"/>
            <a:ext cx="1514593" cy="705851"/>
          </a:xfrm>
          <a:prstGeom prst="rect">
            <a:avLst/>
          </a:prstGeom>
          <a:solidFill>
            <a:srgbClr val="EAEED3"/>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Rectangle 11"/>
          <p:cNvSpPr/>
          <p:nvPr/>
        </p:nvSpPr>
        <p:spPr>
          <a:xfrm>
            <a:off x="721817" y="1314678"/>
            <a:ext cx="1123100" cy="453426"/>
          </a:xfrm>
          <a:prstGeom prst="rect">
            <a:avLst/>
          </a:prstGeom>
          <a:solidFill>
            <a:srgbClr val="F3F6E5"/>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p:cNvSpPr/>
          <p:nvPr/>
        </p:nvSpPr>
        <p:spPr>
          <a:xfrm>
            <a:off x="1844917" y="422930"/>
            <a:ext cx="1887558" cy="453426"/>
          </a:xfrm>
          <a:prstGeom prst="rect">
            <a:avLst/>
          </a:prstGeom>
          <a:solidFill>
            <a:srgbClr val="EFF3E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TextBox 5"/>
          <p:cNvSpPr txBox="1"/>
          <p:nvPr/>
        </p:nvSpPr>
        <p:spPr>
          <a:xfrm>
            <a:off x="1533321" y="494657"/>
            <a:ext cx="2484124" cy="400110"/>
          </a:xfrm>
          <a:prstGeom prst="rect">
            <a:avLst/>
          </a:prstGeom>
          <a:noFill/>
        </p:spPr>
        <p:txBody>
          <a:bodyPr wrap="square" rtlCol="0">
            <a:spAutoFit/>
          </a:bodyPr>
          <a:lstStyle/>
          <a:p>
            <a:pPr algn="ctr"/>
            <a:r>
              <a:rPr lang="en-US" sz="2000" dirty="0" smtClean="0">
                <a:solidFill>
                  <a:schemeClr val="tx1">
                    <a:lumMod val="75000"/>
                    <a:lumOff val="25000"/>
                  </a:schemeClr>
                </a:solidFill>
                <a:latin typeface="Arial"/>
                <a:cs typeface="Arial"/>
              </a:rPr>
              <a:t>Foster Care</a:t>
            </a:r>
            <a:endParaRPr lang="en-US" sz="2000" dirty="0">
              <a:solidFill>
                <a:schemeClr val="tx1">
                  <a:lumMod val="75000"/>
                  <a:lumOff val="25000"/>
                </a:schemeClr>
              </a:solidFill>
              <a:latin typeface="Arial"/>
              <a:cs typeface="Arial"/>
            </a:endParaRPr>
          </a:p>
        </p:txBody>
      </p:sp>
      <p:sp>
        <p:nvSpPr>
          <p:cNvPr id="7" name="TextBox 6"/>
          <p:cNvSpPr txBox="1"/>
          <p:nvPr/>
        </p:nvSpPr>
        <p:spPr>
          <a:xfrm>
            <a:off x="371572" y="1306328"/>
            <a:ext cx="2006236" cy="400110"/>
          </a:xfrm>
          <a:prstGeom prst="rect">
            <a:avLst/>
          </a:prstGeom>
          <a:noFill/>
        </p:spPr>
        <p:txBody>
          <a:bodyPr wrap="square" rtlCol="0">
            <a:spAutoFit/>
          </a:bodyPr>
          <a:lstStyle/>
          <a:p>
            <a:pPr algn="ctr"/>
            <a:r>
              <a:rPr lang="en-US" sz="2000" dirty="0" smtClean="0">
                <a:solidFill>
                  <a:schemeClr val="tx1">
                    <a:lumMod val="75000"/>
                    <a:lumOff val="25000"/>
                  </a:schemeClr>
                </a:solidFill>
                <a:latin typeface="Arial"/>
                <a:cs typeface="Arial"/>
              </a:rPr>
              <a:t>Adoption</a:t>
            </a:r>
            <a:endParaRPr lang="en-US" sz="2000" dirty="0">
              <a:solidFill>
                <a:schemeClr val="tx1">
                  <a:lumMod val="75000"/>
                  <a:lumOff val="25000"/>
                </a:schemeClr>
              </a:solidFill>
              <a:latin typeface="Arial"/>
              <a:cs typeface="Arial"/>
            </a:endParaRPr>
          </a:p>
        </p:txBody>
      </p:sp>
      <p:sp>
        <p:nvSpPr>
          <p:cNvPr id="8" name="TextBox 7"/>
          <p:cNvSpPr txBox="1"/>
          <p:nvPr/>
        </p:nvSpPr>
        <p:spPr>
          <a:xfrm>
            <a:off x="371572" y="2948432"/>
            <a:ext cx="2484110" cy="707886"/>
          </a:xfrm>
          <a:prstGeom prst="rect">
            <a:avLst/>
          </a:prstGeom>
          <a:noFill/>
        </p:spPr>
        <p:txBody>
          <a:bodyPr wrap="square" rtlCol="0">
            <a:spAutoFit/>
          </a:bodyPr>
          <a:lstStyle/>
          <a:p>
            <a:pPr algn="ctr"/>
            <a:r>
              <a:rPr lang="en-US" sz="2000" dirty="0" smtClean="0">
                <a:solidFill>
                  <a:schemeClr val="tx1">
                    <a:lumMod val="75000"/>
                    <a:lumOff val="25000"/>
                  </a:schemeClr>
                </a:solidFill>
                <a:latin typeface="Arial"/>
                <a:cs typeface="Arial"/>
              </a:rPr>
              <a:t>Specialized Youth</a:t>
            </a:r>
          </a:p>
          <a:p>
            <a:pPr algn="ctr"/>
            <a:r>
              <a:rPr lang="en-US" sz="2000" dirty="0" smtClean="0">
                <a:solidFill>
                  <a:schemeClr val="tx1">
                    <a:lumMod val="75000"/>
                    <a:lumOff val="25000"/>
                  </a:schemeClr>
                </a:solidFill>
                <a:latin typeface="Arial"/>
                <a:cs typeface="Arial"/>
              </a:rPr>
              <a:t>Mentoring</a:t>
            </a:r>
            <a:endParaRPr lang="en-US" sz="2000" dirty="0">
              <a:solidFill>
                <a:schemeClr val="tx1">
                  <a:lumMod val="75000"/>
                  <a:lumOff val="25000"/>
                </a:schemeClr>
              </a:solidFill>
              <a:latin typeface="Arial"/>
              <a:cs typeface="Arial"/>
            </a:endParaRPr>
          </a:p>
        </p:txBody>
      </p:sp>
      <p:sp>
        <p:nvSpPr>
          <p:cNvPr id="9" name="TextBox 8"/>
          <p:cNvSpPr txBox="1"/>
          <p:nvPr/>
        </p:nvSpPr>
        <p:spPr>
          <a:xfrm>
            <a:off x="2857366" y="3039355"/>
            <a:ext cx="2484124" cy="400110"/>
          </a:xfrm>
          <a:prstGeom prst="rect">
            <a:avLst/>
          </a:prstGeom>
          <a:noFill/>
        </p:spPr>
        <p:txBody>
          <a:bodyPr wrap="square" rtlCol="0">
            <a:spAutoFit/>
          </a:bodyPr>
          <a:lstStyle/>
          <a:p>
            <a:pPr algn="ctr"/>
            <a:r>
              <a:rPr lang="en-US" sz="2000" dirty="0" smtClean="0">
                <a:solidFill>
                  <a:schemeClr val="tx1">
                    <a:lumMod val="75000"/>
                    <a:lumOff val="25000"/>
                  </a:schemeClr>
                </a:solidFill>
                <a:latin typeface="Arial"/>
                <a:cs typeface="Arial"/>
              </a:rPr>
              <a:t>Safe Families</a:t>
            </a:r>
            <a:endParaRPr lang="en-US" sz="2000" dirty="0">
              <a:solidFill>
                <a:schemeClr val="tx1">
                  <a:lumMod val="75000"/>
                  <a:lumOff val="25000"/>
                </a:schemeClr>
              </a:solidFill>
              <a:latin typeface="Arial"/>
              <a:cs typeface="Arial"/>
            </a:endParaRPr>
          </a:p>
        </p:txBody>
      </p:sp>
      <p:sp>
        <p:nvSpPr>
          <p:cNvPr id="10" name="TextBox 9"/>
          <p:cNvSpPr txBox="1"/>
          <p:nvPr/>
        </p:nvSpPr>
        <p:spPr>
          <a:xfrm>
            <a:off x="3676033" y="1286375"/>
            <a:ext cx="1731310" cy="707886"/>
          </a:xfrm>
          <a:prstGeom prst="rect">
            <a:avLst/>
          </a:prstGeom>
          <a:noFill/>
        </p:spPr>
        <p:txBody>
          <a:bodyPr wrap="square" rtlCol="0">
            <a:spAutoFit/>
          </a:bodyPr>
          <a:lstStyle/>
          <a:p>
            <a:pPr algn="ctr"/>
            <a:r>
              <a:rPr lang="en-US" sz="2000" dirty="0" smtClean="0">
                <a:solidFill>
                  <a:schemeClr val="tx1">
                    <a:lumMod val="75000"/>
                    <a:lumOff val="25000"/>
                  </a:schemeClr>
                </a:solidFill>
                <a:latin typeface="Arial"/>
                <a:cs typeface="Arial"/>
              </a:rPr>
              <a:t>Therapeutic </a:t>
            </a:r>
          </a:p>
          <a:p>
            <a:pPr algn="ctr"/>
            <a:r>
              <a:rPr lang="en-US" sz="2000" dirty="0" smtClean="0">
                <a:solidFill>
                  <a:schemeClr val="tx1">
                    <a:lumMod val="75000"/>
                    <a:lumOff val="25000"/>
                  </a:schemeClr>
                </a:solidFill>
                <a:latin typeface="Arial"/>
                <a:cs typeface="Arial"/>
              </a:rPr>
              <a:t>Foster Care</a:t>
            </a:r>
          </a:p>
        </p:txBody>
      </p:sp>
      <p:pic>
        <p:nvPicPr>
          <p:cNvPr id="16" name="Picture 15"/>
          <p:cNvPicPr>
            <a:picLocks noChangeAspect="1"/>
          </p:cNvPicPr>
          <p:nvPr/>
        </p:nvPicPr>
        <p:blipFill>
          <a:blip r:embed="rId3"/>
          <a:stretch>
            <a:fillRect/>
          </a:stretch>
        </p:blipFill>
        <p:spPr>
          <a:xfrm>
            <a:off x="2194267" y="1506383"/>
            <a:ext cx="1223202" cy="1223202"/>
          </a:xfrm>
          <a:prstGeom prst="rect">
            <a:avLst/>
          </a:prstGeom>
        </p:spPr>
      </p:pic>
    </p:spTree>
    <p:extLst>
      <p:ext uri="{BB962C8B-B14F-4D97-AF65-F5344CB8AC3E}">
        <p14:creationId xmlns:p14="http://schemas.microsoft.com/office/powerpoint/2010/main" val="32771789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5143500"/>
          </a:xfrm>
          <a:prstGeom prst="rect">
            <a:avLst/>
          </a:prstGeom>
        </p:spPr>
      </p:pic>
      <p:sp>
        <p:nvSpPr>
          <p:cNvPr id="6" name="Parallelogram 5"/>
          <p:cNvSpPr/>
          <p:nvPr/>
        </p:nvSpPr>
        <p:spPr>
          <a:xfrm>
            <a:off x="476235" y="1287885"/>
            <a:ext cx="4684583" cy="775938"/>
          </a:xfrm>
          <a:prstGeom prst="parallelogram">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solidFill>
                  <a:schemeClr val="bg1"/>
                </a:solidFill>
              </a:rPr>
              <a:t>  1</a:t>
            </a:r>
            <a:endParaRPr lang="en-US" dirty="0">
              <a:solidFill>
                <a:schemeClr val="bg1"/>
              </a:solidFill>
            </a:endParaRPr>
          </a:p>
        </p:txBody>
      </p:sp>
      <p:sp>
        <p:nvSpPr>
          <p:cNvPr id="9" name="Parallelogram 8"/>
          <p:cNvSpPr/>
          <p:nvPr/>
        </p:nvSpPr>
        <p:spPr>
          <a:xfrm>
            <a:off x="476235" y="2182815"/>
            <a:ext cx="1890583" cy="775938"/>
          </a:xfrm>
          <a:prstGeom prst="parallelogram">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solidFill>
                  <a:schemeClr val="bg1"/>
                </a:solidFill>
              </a:rPr>
              <a:t>  1</a:t>
            </a:r>
            <a:endParaRPr lang="en-US" dirty="0">
              <a:solidFill>
                <a:schemeClr val="bg1"/>
              </a:solidFill>
            </a:endParaRPr>
          </a:p>
        </p:txBody>
      </p:sp>
      <p:sp>
        <p:nvSpPr>
          <p:cNvPr id="5" name="TextBox 4"/>
          <p:cNvSpPr txBox="1"/>
          <p:nvPr/>
        </p:nvSpPr>
        <p:spPr>
          <a:xfrm>
            <a:off x="650096" y="1094355"/>
            <a:ext cx="5018722" cy="1906676"/>
          </a:xfrm>
          <a:prstGeom prst="rect">
            <a:avLst/>
          </a:prstGeom>
          <a:noFill/>
        </p:spPr>
        <p:txBody>
          <a:bodyPr wrap="square" rtlCol="0">
            <a:spAutoFit/>
          </a:bodyPr>
          <a:lstStyle/>
          <a:p>
            <a:pPr>
              <a:lnSpc>
                <a:spcPct val="110000"/>
              </a:lnSpc>
            </a:pPr>
            <a:r>
              <a:rPr lang="en-US" sz="5400" b="1" dirty="0" smtClean="0">
                <a:solidFill>
                  <a:srgbClr val="134D9C"/>
                </a:solidFill>
                <a:latin typeface="Arial"/>
                <a:cs typeface="Arial"/>
              </a:rPr>
              <a:t>Presentation</a:t>
            </a:r>
          </a:p>
          <a:p>
            <a:pPr>
              <a:lnSpc>
                <a:spcPct val="110000"/>
              </a:lnSpc>
            </a:pPr>
            <a:r>
              <a:rPr lang="en-US" sz="5400" b="1" dirty="0" smtClean="0">
                <a:solidFill>
                  <a:srgbClr val="134D9C"/>
                </a:solidFill>
                <a:latin typeface="Arial"/>
                <a:cs typeface="Arial"/>
              </a:rPr>
              <a:t>Title</a:t>
            </a:r>
            <a:endParaRPr lang="en-US" sz="5400" b="1" dirty="0">
              <a:solidFill>
                <a:srgbClr val="134D9C"/>
              </a:solidFill>
              <a:latin typeface="Arial"/>
              <a:cs typeface="Arial"/>
            </a:endParaRPr>
          </a:p>
        </p:txBody>
      </p:sp>
    </p:spTree>
    <p:extLst>
      <p:ext uri="{BB962C8B-B14F-4D97-AF65-F5344CB8AC3E}">
        <p14:creationId xmlns:p14="http://schemas.microsoft.com/office/powerpoint/2010/main" val="5861208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5557838" cy="5143500"/>
          </a:xfrm>
          <a:prstGeom prst="rect">
            <a:avLst/>
          </a:prstGeom>
        </p:spPr>
      </p:pic>
      <p:sp>
        <p:nvSpPr>
          <p:cNvPr id="5" name="Parallelogram 4"/>
          <p:cNvSpPr/>
          <p:nvPr/>
        </p:nvSpPr>
        <p:spPr>
          <a:xfrm>
            <a:off x="5911426" y="2834925"/>
            <a:ext cx="1708417" cy="370979"/>
          </a:xfrm>
          <a:prstGeom prst="parallelogram">
            <a:avLst/>
          </a:prstGeom>
          <a:solidFill>
            <a:srgbClr val="134D9C"/>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400" dirty="0" smtClean="0">
                <a:solidFill>
                  <a:schemeClr val="bg1"/>
                </a:solidFill>
                <a:latin typeface="Arial"/>
                <a:cs typeface="Arial"/>
              </a:rPr>
              <a:t>Matthew 25:35</a:t>
            </a:r>
            <a:endParaRPr lang="en-US" sz="1400" dirty="0">
              <a:solidFill>
                <a:schemeClr val="bg1"/>
              </a:solidFill>
              <a:latin typeface="Arial"/>
              <a:cs typeface="Arial"/>
            </a:endParaRPr>
          </a:p>
        </p:txBody>
      </p:sp>
      <p:sp>
        <p:nvSpPr>
          <p:cNvPr id="6" name="TextBox 5"/>
          <p:cNvSpPr txBox="1"/>
          <p:nvPr/>
        </p:nvSpPr>
        <p:spPr>
          <a:xfrm>
            <a:off x="5849990" y="1351781"/>
            <a:ext cx="2769924" cy="1384995"/>
          </a:xfrm>
          <a:prstGeom prst="rect">
            <a:avLst/>
          </a:prstGeom>
          <a:noFill/>
        </p:spPr>
        <p:txBody>
          <a:bodyPr wrap="square" rtlCol="0">
            <a:spAutoFit/>
          </a:bodyPr>
          <a:lstStyle/>
          <a:p>
            <a:r>
              <a:rPr lang="en-US" sz="2800" dirty="0" smtClean="0">
                <a:solidFill>
                  <a:srgbClr val="134D9C"/>
                </a:solidFill>
                <a:latin typeface="Arial"/>
                <a:cs typeface="Arial"/>
              </a:rPr>
              <a:t>I was a stranger and you took me in…</a:t>
            </a:r>
            <a:endParaRPr lang="en-US" sz="2800" b="1" dirty="0">
              <a:solidFill>
                <a:srgbClr val="134D9C"/>
              </a:solidFill>
              <a:latin typeface="Arial"/>
              <a:cs typeface="Arial"/>
            </a:endParaRPr>
          </a:p>
        </p:txBody>
      </p:sp>
    </p:spTree>
    <p:extLst>
      <p:ext uri="{BB962C8B-B14F-4D97-AF65-F5344CB8AC3E}">
        <p14:creationId xmlns:p14="http://schemas.microsoft.com/office/powerpoint/2010/main" val="35794471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83557" y="330483"/>
            <a:ext cx="5186678" cy="646331"/>
          </a:xfrm>
          <a:prstGeom prst="rect">
            <a:avLst/>
          </a:prstGeom>
          <a:noFill/>
        </p:spPr>
        <p:txBody>
          <a:bodyPr wrap="square" rtlCol="0">
            <a:spAutoFit/>
          </a:bodyPr>
          <a:lstStyle/>
          <a:p>
            <a:r>
              <a:rPr lang="en-US" b="1" dirty="0" smtClean="0">
                <a:solidFill>
                  <a:schemeClr val="tx1">
                    <a:lumMod val="75000"/>
                    <a:lumOff val="25000"/>
                  </a:schemeClr>
                </a:solidFill>
                <a:latin typeface="Arial"/>
                <a:cs typeface="Arial"/>
              </a:rPr>
              <a:t>These children are not something we can legislate to the government</a:t>
            </a:r>
            <a:endParaRPr lang="en-US" b="1" dirty="0">
              <a:solidFill>
                <a:schemeClr val="tx1">
                  <a:lumMod val="75000"/>
                  <a:lumOff val="25000"/>
                </a:schemeClr>
              </a:solidFill>
              <a:latin typeface="Arial"/>
              <a:cs typeface="Arial"/>
            </a:endParaRPr>
          </a:p>
        </p:txBody>
      </p:sp>
      <p:sp>
        <p:nvSpPr>
          <p:cNvPr id="6" name="Rectangle 5"/>
          <p:cNvSpPr/>
          <p:nvPr/>
        </p:nvSpPr>
        <p:spPr>
          <a:xfrm>
            <a:off x="983555" y="1190341"/>
            <a:ext cx="3938431" cy="587412"/>
          </a:xfrm>
          <a:prstGeom prst="rect">
            <a:avLst/>
          </a:prstGeom>
          <a:solidFill>
            <a:srgbClr val="134D9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a:off x="983556" y="1337031"/>
            <a:ext cx="2756345" cy="261610"/>
          </a:xfrm>
          <a:prstGeom prst="rect">
            <a:avLst/>
          </a:prstGeom>
          <a:noFill/>
        </p:spPr>
        <p:txBody>
          <a:bodyPr wrap="square" rtlCol="0">
            <a:spAutoFit/>
          </a:bodyPr>
          <a:lstStyle/>
          <a:p>
            <a:pPr algn="ctr"/>
            <a:r>
              <a:rPr lang="en-US" sz="1100" dirty="0" smtClean="0">
                <a:solidFill>
                  <a:schemeClr val="bg1"/>
                </a:solidFill>
                <a:latin typeface="Arial"/>
                <a:cs typeface="Arial"/>
              </a:rPr>
              <a:t>Foster Care Children in the U.S. </a:t>
            </a:r>
            <a:endParaRPr lang="en-US" sz="1100" dirty="0">
              <a:solidFill>
                <a:schemeClr val="bg1"/>
              </a:solidFill>
              <a:latin typeface="Arial"/>
              <a:cs typeface="Arial"/>
            </a:endParaRPr>
          </a:p>
        </p:txBody>
      </p:sp>
      <p:sp>
        <p:nvSpPr>
          <p:cNvPr id="8" name="Rectangle 7"/>
          <p:cNvSpPr/>
          <p:nvPr/>
        </p:nvSpPr>
        <p:spPr>
          <a:xfrm>
            <a:off x="4695206" y="1190341"/>
            <a:ext cx="1834103" cy="587412"/>
          </a:xfrm>
          <a:prstGeom prst="rect">
            <a:avLst/>
          </a:prstGeom>
          <a:solidFill>
            <a:srgbClr val="9C8A4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Box 9"/>
          <p:cNvSpPr txBox="1"/>
          <p:nvPr/>
        </p:nvSpPr>
        <p:spPr>
          <a:xfrm>
            <a:off x="4733006" y="1335983"/>
            <a:ext cx="1803862" cy="307777"/>
          </a:xfrm>
          <a:prstGeom prst="rect">
            <a:avLst/>
          </a:prstGeom>
          <a:noFill/>
        </p:spPr>
        <p:txBody>
          <a:bodyPr wrap="square" rtlCol="0">
            <a:spAutoFit/>
          </a:bodyPr>
          <a:lstStyle/>
          <a:p>
            <a:pPr algn="ctr"/>
            <a:r>
              <a:rPr lang="en-US" sz="1400" dirty="0" smtClean="0">
                <a:solidFill>
                  <a:schemeClr val="bg1"/>
                </a:solidFill>
                <a:latin typeface="Arial"/>
                <a:cs typeface="Arial"/>
              </a:rPr>
              <a:t>408,275</a:t>
            </a:r>
            <a:endParaRPr lang="en-US" sz="1400" dirty="0">
              <a:solidFill>
                <a:schemeClr val="bg1"/>
              </a:solidFill>
              <a:latin typeface="Arial"/>
              <a:cs typeface="Arial"/>
            </a:endParaRPr>
          </a:p>
        </p:txBody>
      </p:sp>
      <p:sp>
        <p:nvSpPr>
          <p:cNvPr id="11" name="Rectangle 10"/>
          <p:cNvSpPr/>
          <p:nvPr/>
        </p:nvSpPr>
        <p:spPr>
          <a:xfrm>
            <a:off x="983556" y="1884638"/>
            <a:ext cx="2756345" cy="587412"/>
          </a:xfrm>
          <a:prstGeom prst="rect">
            <a:avLst/>
          </a:prstGeom>
          <a:solidFill>
            <a:srgbClr val="134D9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extBox 11"/>
          <p:cNvSpPr txBox="1"/>
          <p:nvPr/>
        </p:nvSpPr>
        <p:spPr>
          <a:xfrm>
            <a:off x="983557" y="1906269"/>
            <a:ext cx="2154420" cy="430887"/>
          </a:xfrm>
          <a:prstGeom prst="rect">
            <a:avLst/>
          </a:prstGeom>
          <a:noFill/>
        </p:spPr>
        <p:txBody>
          <a:bodyPr wrap="square" rtlCol="0">
            <a:spAutoFit/>
          </a:bodyPr>
          <a:lstStyle/>
          <a:p>
            <a:r>
              <a:rPr lang="en-US" sz="1100" dirty="0" smtClean="0">
                <a:solidFill>
                  <a:schemeClr val="bg1"/>
                </a:solidFill>
                <a:latin typeface="Arial"/>
                <a:cs typeface="Arial"/>
              </a:rPr>
              <a:t>Girls in child welfare system  </a:t>
            </a:r>
          </a:p>
          <a:p>
            <a:r>
              <a:rPr lang="en-US" sz="1100" dirty="0">
                <a:solidFill>
                  <a:schemeClr val="bg1"/>
                </a:solidFill>
                <a:latin typeface="Arial"/>
                <a:cs typeface="Arial"/>
              </a:rPr>
              <a:t>p</a:t>
            </a:r>
            <a:r>
              <a:rPr lang="en-US" sz="1100" dirty="0" smtClean="0">
                <a:solidFill>
                  <a:schemeClr val="bg1"/>
                </a:solidFill>
                <a:latin typeface="Arial"/>
                <a:cs typeface="Arial"/>
              </a:rPr>
              <a:t>regnant by 19 </a:t>
            </a:r>
            <a:endParaRPr lang="en-US" sz="1100" dirty="0">
              <a:solidFill>
                <a:schemeClr val="bg1"/>
              </a:solidFill>
              <a:latin typeface="Arial"/>
              <a:cs typeface="Arial"/>
            </a:endParaRPr>
          </a:p>
        </p:txBody>
      </p:sp>
      <p:sp>
        <p:nvSpPr>
          <p:cNvPr id="13" name="Rectangle 12"/>
          <p:cNvSpPr/>
          <p:nvPr/>
        </p:nvSpPr>
        <p:spPr>
          <a:xfrm>
            <a:off x="3739901" y="1884638"/>
            <a:ext cx="2789408" cy="587412"/>
          </a:xfrm>
          <a:prstGeom prst="rect">
            <a:avLst/>
          </a:prstGeom>
          <a:solidFill>
            <a:srgbClr val="9C8A4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p:cNvSpPr txBox="1"/>
          <p:nvPr/>
        </p:nvSpPr>
        <p:spPr>
          <a:xfrm>
            <a:off x="4400390" y="2026253"/>
            <a:ext cx="1335200" cy="307777"/>
          </a:xfrm>
          <a:prstGeom prst="rect">
            <a:avLst/>
          </a:prstGeom>
          <a:noFill/>
        </p:spPr>
        <p:txBody>
          <a:bodyPr wrap="square" rtlCol="0">
            <a:spAutoFit/>
          </a:bodyPr>
          <a:lstStyle/>
          <a:p>
            <a:pPr algn="ctr"/>
            <a:r>
              <a:rPr lang="en-US" sz="1400" dirty="0" smtClean="0">
                <a:solidFill>
                  <a:schemeClr val="bg1"/>
                </a:solidFill>
                <a:latin typeface="Arial"/>
                <a:cs typeface="Arial"/>
              </a:rPr>
              <a:t>50%</a:t>
            </a:r>
            <a:endParaRPr lang="en-US" sz="1400" dirty="0">
              <a:solidFill>
                <a:schemeClr val="bg1"/>
              </a:solidFill>
              <a:latin typeface="Arial"/>
              <a:cs typeface="Arial"/>
            </a:endParaRPr>
          </a:p>
        </p:txBody>
      </p:sp>
      <p:sp>
        <p:nvSpPr>
          <p:cNvPr id="16" name="Rectangle 15"/>
          <p:cNvSpPr/>
          <p:nvPr/>
        </p:nvSpPr>
        <p:spPr>
          <a:xfrm>
            <a:off x="983557" y="2580140"/>
            <a:ext cx="1965436" cy="587412"/>
          </a:xfrm>
          <a:prstGeom prst="rect">
            <a:avLst/>
          </a:prstGeom>
          <a:solidFill>
            <a:srgbClr val="134D9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TextBox 16"/>
          <p:cNvSpPr txBox="1"/>
          <p:nvPr/>
        </p:nvSpPr>
        <p:spPr>
          <a:xfrm>
            <a:off x="983557" y="2615300"/>
            <a:ext cx="2154420" cy="430887"/>
          </a:xfrm>
          <a:prstGeom prst="rect">
            <a:avLst/>
          </a:prstGeom>
          <a:noFill/>
        </p:spPr>
        <p:txBody>
          <a:bodyPr wrap="square" rtlCol="0">
            <a:spAutoFit/>
          </a:bodyPr>
          <a:lstStyle/>
          <a:p>
            <a:r>
              <a:rPr lang="en-US" sz="1100" dirty="0" smtClean="0">
                <a:solidFill>
                  <a:schemeClr val="bg1"/>
                </a:solidFill>
                <a:latin typeface="Arial"/>
                <a:cs typeface="Arial"/>
              </a:rPr>
              <a:t>Former child welfare wards </a:t>
            </a:r>
          </a:p>
          <a:p>
            <a:r>
              <a:rPr lang="en-US" sz="1100" dirty="0" smtClean="0">
                <a:solidFill>
                  <a:schemeClr val="bg1"/>
                </a:solidFill>
                <a:latin typeface="Arial"/>
                <a:cs typeface="Arial"/>
              </a:rPr>
              <a:t>who “aged out” now in prison.</a:t>
            </a:r>
          </a:p>
        </p:txBody>
      </p:sp>
      <p:sp>
        <p:nvSpPr>
          <p:cNvPr id="18" name="Rectangle 17"/>
          <p:cNvSpPr/>
          <p:nvPr/>
        </p:nvSpPr>
        <p:spPr>
          <a:xfrm>
            <a:off x="2948993" y="2580140"/>
            <a:ext cx="3580316" cy="587412"/>
          </a:xfrm>
          <a:prstGeom prst="rect">
            <a:avLst/>
          </a:prstGeom>
          <a:solidFill>
            <a:srgbClr val="9C8A4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TextBox 18"/>
          <p:cNvSpPr txBox="1"/>
          <p:nvPr/>
        </p:nvSpPr>
        <p:spPr>
          <a:xfrm>
            <a:off x="4241651" y="2721755"/>
            <a:ext cx="1335200" cy="307777"/>
          </a:xfrm>
          <a:prstGeom prst="rect">
            <a:avLst/>
          </a:prstGeom>
          <a:noFill/>
        </p:spPr>
        <p:txBody>
          <a:bodyPr wrap="square" rtlCol="0">
            <a:spAutoFit/>
          </a:bodyPr>
          <a:lstStyle/>
          <a:p>
            <a:pPr algn="ctr"/>
            <a:r>
              <a:rPr lang="en-US" sz="1400" dirty="0" smtClean="0">
                <a:solidFill>
                  <a:schemeClr val="bg1"/>
                </a:solidFill>
                <a:latin typeface="Arial"/>
                <a:cs typeface="Arial"/>
              </a:rPr>
              <a:t>74%</a:t>
            </a:r>
            <a:endParaRPr lang="en-US" sz="1400" dirty="0">
              <a:solidFill>
                <a:schemeClr val="bg1"/>
              </a:solidFill>
              <a:latin typeface="Arial"/>
              <a:cs typeface="Arial"/>
            </a:endParaRPr>
          </a:p>
        </p:txBody>
      </p:sp>
      <p:sp>
        <p:nvSpPr>
          <p:cNvPr id="24" name="Rectangle 23"/>
          <p:cNvSpPr/>
          <p:nvPr/>
        </p:nvSpPr>
        <p:spPr>
          <a:xfrm>
            <a:off x="983557" y="3275642"/>
            <a:ext cx="2756344" cy="587412"/>
          </a:xfrm>
          <a:prstGeom prst="rect">
            <a:avLst/>
          </a:prstGeom>
          <a:solidFill>
            <a:srgbClr val="134D9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TextBox 24"/>
          <p:cNvSpPr txBox="1"/>
          <p:nvPr/>
        </p:nvSpPr>
        <p:spPr>
          <a:xfrm>
            <a:off x="1034357" y="3297273"/>
            <a:ext cx="2154420" cy="600164"/>
          </a:xfrm>
          <a:prstGeom prst="rect">
            <a:avLst/>
          </a:prstGeom>
          <a:noFill/>
        </p:spPr>
        <p:txBody>
          <a:bodyPr wrap="square" rtlCol="0">
            <a:spAutoFit/>
          </a:bodyPr>
          <a:lstStyle/>
          <a:p>
            <a:r>
              <a:rPr lang="en-US" sz="1100" dirty="0" smtClean="0">
                <a:solidFill>
                  <a:schemeClr val="bg1"/>
                </a:solidFill>
                <a:latin typeface="Arial"/>
                <a:cs typeface="Arial"/>
              </a:rPr>
              <a:t>Percentage of children Incarcerated with in 2 years of “</a:t>
            </a:r>
            <a:r>
              <a:rPr lang="en-US" sz="1100" dirty="0">
                <a:solidFill>
                  <a:schemeClr val="bg1"/>
                </a:solidFill>
                <a:latin typeface="Arial"/>
                <a:cs typeface="Arial"/>
              </a:rPr>
              <a:t>a</a:t>
            </a:r>
            <a:r>
              <a:rPr lang="en-US" sz="1100" dirty="0" smtClean="0">
                <a:solidFill>
                  <a:schemeClr val="bg1"/>
                </a:solidFill>
                <a:latin typeface="Arial"/>
                <a:cs typeface="Arial"/>
              </a:rPr>
              <a:t>ge out”</a:t>
            </a:r>
            <a:endParaRPr lang="en-US" sz="1100" dirty="0">
              <a:solidFill>
                <a:schemeClr val="bg1"/>
              </a:solidFill>
              <a:latin typeface="Arial"/>
              <a:cs typeface="Arial"/>
            </a:endParaRPr>
          </a:p>
        </p:txBody>
      </p:sp>
      <p:sp>
        <p:nvSpPr>
          <p:cNvPr id="26" name="Rectangle 25"/>
          <p:cNvSpPr/>
          <p:nvPr/>
        </p:nvSpPr>
        <p:spPr>
          <a:xfrm>
            <a:off x="3739901" y="3275642"/>
            <a:ext cx="2789408" cy="587412"/>
          </a:xfrm>
          <a:prstGeom prst="rect">
            <a:avLst/>
          </a:prstGeom>
          <a:solidFill>
            <a:srgbClr val="9C8A4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 name="TextBox 26"/>
          <p:cNvSpPr txBox="1"/>
          <p:nvPr/>
        </p:nvSpPr>
        <p:spPr>
          <a:xfrm>
            <a:off x="4475993" y="3417257"/>
            <a:ext cx="1335200" cy="307777"/>
          </a:xfrm>
          <a:prstGeom prst="rect">
            <a:avLst/>
          </a:prstGeom>
          <a:noFill/>
        </p:spPr>
        <p:txBody>
          <a:bodyPr wrap="square" rtlCol="0">
            <a:spAutoFit/>
          </a:bodyPr>
          <a:lstStyle/>
          <a:p>
            <a:pPr algn="ctr"/>
            <a:r>
              <a:rPr lang="en-US" sz="1400" dirty="0" smtClean="0">
                <a:solidFill>
                  <a:schemeClr val="bg1"/>
                </a:solidFill>
                <a:latin typeface="Arial"/>
                <a:cs typeface="Arial"/>
              </a:rPr>
              <a:t>50%</a:t>
            </a:r>
            <a:endParaRPr lang="en-US" sz="1400" dirty="0">
              <a:solidFill>
                <a:schemeClr val="bg1"/>
              </a:solidFill>
              <a:latin typeface="Arial"/>
              <a:cs typeface="Arial"/>
            </a:endParaRPr>
          </a:p>
        </p:txBody>
      </p:sp>
      <p:sp>
        <p:nvSpPr>
          <p:cNvPr id="28" name="Rectangle 27"/>
          <p:cNvSpPr/>
          <p:nvPr/>
        </p:nvSpPr>
        <p:spPr>
          <a:xfrm>
            <a:off x="983557" y="3978704"/>
            <a:ext cx="1746213" cy="587412"/>
          </a:xfrm>
          <a:prstGeom prst="rect">
            <a:avLst/>
          </a:prstGeom>
          <a:solidFill>
            <a:srgbClr val="134D9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TextBox 28"/>
          <p:cNvSpPr txBox="1"/>
          <p:nvPr/>
        </p:nvSpPr>
        <p:spPr>
          <a:xfrm>
            <a:off x="983557" y="4000335"/>
            <a:ext cx="2154420" cy="430887"/>
          </a:xfrm>
          <a:prstGeom prst="rect">
            <a:avLst/>
          </a:prstGeom>
          <a:noFill/>
        </p:spPr>
        <p:txBody>
          <a:bodyPr wrap="square" rtlCol="0">
            <a:spAutoFit/>
          </a:bodyPr>
          <a:lstStyle/>
          <a:p>
            <a:r>
              <a:rPr lang="en-US" sz="1100" dirty="0" smtClean="0">
                <a:solidFill>
                  <a:schemeClr val="bg1"/>
                </a:solidFill>
                <a:latin typeface="Arial"/>
                <a:cs typeface="Arial"/>
              </a:rPr>
              <a:t>% of death row inmates </a:t>
            </a:r>
          </a:p>
          <a:p>
            <a:r>
              <a:rPr lang="en-US" sz="1100" dirty="0" smtClean="0">
                <a:solidFill>
                  <a:schemeClr val="bg1"/>
                </a:solidFill>
                <a:latin typeface="Arial"/>
                <a:cs typeface="Arial"/>
              </a:rPr>
              <a:t> who were in state care </a:t>
            </a:r>
            <a:endParaRPr lang="en-US" sz="1100" dirty="0">
              <a:solidFill>
                <a:schemeClr val="bg1"/>
              </a:solidFill>
              <a:latin typeface="Arial"/>
              <a:cs typeface="Arial"/>
            </a:endParaRPr>
          </a:p>
        </p:txBody>
      </p:sp>
      <p:sp>
        <p:nvSpPr>
          <p:cNvPr id="30" name="Rectangle 29"/>
          <p:cNvSpPr/>
          <p:nvPr/>
        </p:nvSpPr>
        <p:spPr>
          <a:xfrm>
            <a:off x="2729770" y="3978704"/>
            <a:ext cx="3799539" cy="587412"/>
          </a:xfrm>
          <a:prstGeom prst="rect">
            <a:avLst/>
          </a:prstGeom>
          <a:solidFill>
            <a:srgbClr val="9C8A4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TextBox 30"/>
          <p:cNvSpPr txBox="1"/>
          <p:nvPr/>
        </p:nvSpPr>
        <p:spPr>
          <a:xfrm>
            <a:off x="3989811" y="4120319"/>
            <a:ext cx="1335200" cy="307777"/>
          </a:xfrm>
          <a:prstGeom prst="rect">
            <a:avLst/>
          </a:prstGeom>
          <a:noFill/>
        </p:spPr>
        <p:txBody>
          <a:bodyPr wrap="square" rtlCol="0">
            <a:spAutoFit/>
          </a:bodyPr>
          <a:lstStyle/>
          <a:p>
            <a:pPr algn="ctr"/>
            <a:r>
              <a:rPr lang="en-US" sz="1400" dirty="0" smtClean="0">
                <a:solidFill>
                  <a:schemeClr val="bg1"/>
                </a:solidFill>
                <a:latin typeface="Arial"/>
                <a:cs typeface="Arial"/>
              </a:rPr>
              <a:t>80%</a:t>
            </a:r>
            <a:endParaRPr lang="en-US" sz="1400" dirty="0">
              <a:solidFill>
                <a:schemeClr val="bg1"/>
              </a:solidFill>
              <a:latin typeface="Arial"/>
              <a:cs typeface="Arial"/>
            </a:endParaRPr>
          </a:p>
        </p:txBody>
      </p:sp>
      <p:sp>
        <p:nvSpPr>
          <p:cNvPr id="32" name="TextBox 31"/>
          <p:cNvSpPr txBox="1"/>
          <p:nvPr/>
        </p:nvSpPr>
        <p:spPr>
          <a:xfrm>
            <a:off x="7480868" y="3639957"/>
            <a:ext cx="1393149" cy="954107"/>
          </a:xfrm>
          <a:prstGeom prst="rect">
            <a:avLst/>
          </a:prstGeom>
          <a:noFill/>
        </p:spPr>
        <p:txBody>
          <a:bodyPr wrap="square" rtlCol="0">
            <a:spAutoFit/>
          </a:bodyPr>
          <a:lstStyle/>
          <a:p>
            <a:r>
              <a:rPr lang="en-US" sz="800" dirty="0">
                <a:solidFill>
                  <a:schemeClr val="bg2">
                    <a:lumMod val="75000"/>
                  </a:schemeClr>
                </a:solidFill>
                <a:latin typeface="Arial"/>
                <a:cs typeface="Arial"/>
              </a:rPr>
              <a:t>*</a:t>
            </a:r>
            <a:r>
              <a:rPr lang="en-US" sz="800" dirty="0" smtClean="0">
                <a:solidFill>
                  <a:schemeClr val="bg2">
                    <a:lumMod val="75000"/>
                  </a:schemeClr>
                </a:solidFill>
                <a:latin typeface="Arial"/>
                <a:cs typeface="Arial"/>
              </a:rPr>
              <a:t>Statistics provided by</a:t>
            </a:r>
          </a:p>
          <a:p>
            <a:r>
              <a:rPr lang="en-US" sz="800" dirty="0" smtClean="0">
                <a:solidFill>
                  <a:schemeClr val="bg2">
                    <a:lumMod val="75000"/>
                  </a:schemeClr>
                </a:solidFill>
                <a:latin typeface="Arial"/>
                <a:cs typeface="Arial"/>
              </a:rPr>
              <a:t>the US Administration for Children and Families, the US Department of justice, the Casey Foundation and the National Foster Care Coalition.</a:t>
            </a:r>
            <a:endParaRPr lang="en-US" sz="800" dirty="0">
              <a:solidFill>
                <a:schemeClr val="bg2">
                  <a:lumMod val="75000"/>
                </a:schemeClr>
              </a:solidFill>
              <a:latin typeface="Arial"/>
              <a:cs typeface="Arial"/>
            </a:endParaRPr>
          </a:p>
        </p:txBody>
      </p:sp>
    </p:spTree>
    <p:extLst>
      <p:ext uri="{BB962C8B-B14F-4D97-AF65-F5344CB8AC3E}">
        <p14:creationId xmlns:p14="http://schemas.microsoft.com/office/powerpoint/2010/main" val="34086895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arallelogram 10"/>
          <p:cNvSpPr/>
          <p:nvPr/>
        </p:nvSpPr>
        <p:spPr>
          <a:xfrm>
            <a:off x="426355" y="1359566"/>
            <a:ext cx="3052065" cy="483830"/>
          </a:xfrm>
          <a:prstGeom prst="parallelogram">
            <a:avLst/>
          </a:prstGeom>
          <a:solidFill>
            <a:srgbClr val="9C8A45"/>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solidFill>
                <a:schemeClr val="bg1"/>
              </a:solidFill>
              <a:latin typeface="Arial"/>
              <a:cs typeface="Arial"/>
            </a:endParaRPr>
          </a:p>
        </p:txBody>
      </p:sp>
      <p:sp>
        <p:nvSpPr>
          <p:cNvPr id="9" name="Parallelogram 8"/>
          <p:cNvSpPr/>
          <p:nvPr/>
        </p:nvSpPr>
        <p:spPr>
          <a:xfrm>
            <a:off x="482980" y="783950"/>
            <a:ext cx="2286896" cy="483830"/>
          </a:xfrm>
          <a:prstGeom prst="parallelogram">
            <a:avLst/>
          </a:prstGeom>
          <a:solidFill>
            <a:srgbClr val="9C8A45"/>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solidFill>
                <a:schemeClr val="bg1"/>
              </a:solidFill>
              <a:latin typeface="Arial"/>
              <a:cs typeface="Arial"/>
            </a:endParaRPr>
          </a:p>
        </p:txBody>
      </p:sp>
      <p:sp>
        <p:nvSpPr>
          <p:cNvPr id="6" name="TextBox 5"/>
          <p:cNvSpPr txBox="1"/>
          <p:nvPr/>
        </p:nvSpPr>
        <p:spPr>
          <a:xfrm>
            <a:off x="518263" y="810422"/>
            <a:ext cx="2296831" cy="430887"/>
          </a:xfrm>
          <a:prstGeom prst="rect">
            <a:avLst/>
          </a:prstGeom>
          <a:noFill/>
        </p:spPr>
        <p:txBody>
          <a:bodyPr wrap="square" rtlCol="0">
            <a:spAutoFit/>
          </a:bodyPr>
          <a:lstStyle/>
          <a:p>
            <a:r>
              <a:rPr lang="en-US" sz="2200" b="1" dirty="0" smtClean="0">
                <a:solidFill>
                  <a:schemeClr val="bg1"/>
                </a:solidFill>
                <a:latin typeface="Arial"/>
                <a:cs typeface="Arial"/>
              </a:rPr>
              <a:t>Of the 17,000+</a:t>
            </a:r>
          </a:p>
        </p:txBody>
      </p:sp>
      <p:sp>
        <p:nvSpPr>
          <p:cNvPr id="7" name="TextBox 6"/>
          <p:cNvSpPr txBox="1"/>
          <p:nvPr/>
        </p:nvSpPr>
        <p:spPr>
          <a:xfrm>
            <a:off x="528386" y="2176072"/>
            <a:ext cx="3057776" cy="1815882"/>
          </a:xfrm>
          <a:prstGeom prst="rect">
            <a:avLst/>
          </a:prstGeom>
          <a:noFill/>
        </p:spPr>
        <p:txBody>
          <a:bodyPr wrap="square" rtlCol="0">
            <a:spAutoFit/>
          </a:bodyPr>
          <a:lstStyle/>
          <a:p>
            <a:r>
              <a:rPr lang="en-US" sz="1400" dirty="0" smtClean="0">
                <a:solidFill>
                  <a:srgbClr val="9C8A45"/>
                </a:solidFill>
                <a:latin typeface="Arial"/>
                <a:cs typeface="Arial"/>
              </a:rPr>
              <a:t>•</a:t>
            </a:r>
            <a:r>
              <a:rPr lang="en-US" sz="1400" dirty="0" smtClean="0">
                <a:solidFill>
                  <a:schemeClr val="tx1">
                    <a:lumMod val="75000"/>
                    <a:lumOff val="25000"/>
                  </a:schemeClr>
                </a:solidFill>
                <a:latin typeface="Arial"/>
                <a:cs typeface="Arial"/>
              </a:rPr>
              <a:t> The majority of that number </a:t>
            </a:r>
          </a:p>
          <a:p>
            <a:r>
              <a:rPr lang="en-US" sz="1400" dirty="0" smtClean="0">
                <a:solidFill>
                  <a:schemeClr val="tx1">
                    <a:lumMod val="75000"/>
                    <a:lumOff val="25000"/>
                  </a:schemeClr>
                </a:solidFill>
                <a:latin typeface="Arial"/>
                <a:cs typeface="Arial"/>
              </a:rPr>
              <a:t>  are children from ages 3-17</a:t>
            </a:r>
          </a:p>
          <a:p>
            <a:endParaRPr lang="en-US" sz="1400" dirty="0" smtClean="0">
              <a:solidFill>
                <a:schemeClr val="tx1">
                  <a:lumMod val="75000"/>
                  <a:lumOff val="25000"/>
                </a:schemeClr>
              </a:solidFill>
              <a:latin typeface="Arial"/>
              <a:cs typeface="Arial"/>
            </a:endParaRPr>
          </a:p>
          <a:p>
            <a:r>
              <a:rPr lang="en-US" sz="1400" dirty="0" smtClean="0">
                <a:solidFill>
                  <a:srgbClr val="9C8A45"/>
                </a:solidFill>
                <a:latin typeface="Arial"/>
                <a:cs typeface="Arial"/>
              </a:rPr>
              <a:t>•</a:t>
            </a:r>
            <a:r>
              <a:rPr lang="en-US" sz="1400" dirty="0" smtClean="0">
                <a:solidFill>
                  <a:schemeClr val="tx1">
                    <a:lumMod val="75000"/>
                    <a:lumOff val="25000"/>
                  </a:schemeClr>
                </a:solidFill>
                <a:latin typeface="Arial"/>
                <a:cs typeface="Arial"/>
              </a:rPr>
              <a:t> 60-80% have been removed       </a:t>
            </a:r>
          </a:p>
          <a:p>
            <a:r>
              <a:rPr lang="en-US" sz="1400" dirty="0">
                <a:solidFill>
                  <a:schemeClr val="tx1">
                    <a:lumMod val="75000"/>
                    <a:lumOff val="25000"/>
                  </a:schemeClr>
                </a:solidFill>
                <a:latin typeface="Arial"/>
                <a:cs typeface="Arial"/>
              </a:rPr>
              <a:t> </a:t>
            </a:r>
            <a:r>
              <a:rPr lang="en-US" sz="1400" dirty="0" smtClean="0">
                <a:solidFill>
                  <a:schemeClr val="tx1">
                    <a:lumMod val="75000"/>
                    <a:lumOff val="25000"/>
                  </a:schemeClr>
                </a:solidFill>
                <a:latin typeface="Arial"/>
                <a:cs typeface="Arial"/>
              </a:rPr>
              <a:t> for neglect</a:t>
            </a:r>
          </a:p>
          <a:p>
            <a:endParaRPr lang="en-US" sz="1400" dirty="0" smtClean="0">
              <a:solidFill>
                <a:schemeClr val="tx1">
                  <a:lumMod val="75000"/>
                  <a:lumOff val="25000"/>
                </a:schemeClr>
              </a:solidFill>
              <a:latin typeface="Arial"/>
              <a:cs typeface="Arial"/>
            </a:endParaRPr>
          </a:p>
          <a:p>
            <a:r>
              <a:rPr lang="en-US" sz="1400" dirty="0" smtClean="0">
                <a:solidFill>
                  <a:srgbClr val="9C8A45"/>
                </a:solidFill>
                <a:latin typeface="Arial"/>
                <a:cs typeface="Arial"/>
              </a:rPr>
              <a:t>•</a:t>
            </a:r>
            <a:r>
              <a:rPr lang="en-US" sz="1400" dirty="0" smtClean="0">
                <a:solidFill>
                  <a:schemeClr val="tx1">
                    <a:lumMod val="75000"/>
                    <a:lumOff val="25000"/>
                  </a:schemeClr>
                </a:solidFill>
                <a:latin typeface="Arial"/>
                <a:cs typeface="Arial"/>
              </a:rPr>
              <a:t> Most will remain in state care         </a:t>
            </a:r>
          </a:p>
          <a:p>
            <a:r>
              <a:rPr lang="en-US" sz="1400" dirty="0" smtClean="0">
                <a:solidFill>
                  <a:schemeClr val="tx1">
                    <a:lumMod val="75000"/>
                    <a:lumOff val="25000"/>
                  </a:schemeClr>
                </a:solidFill>
                <a:latin typeface="Arial"/>
                <a:cs typeface="Arial"/>
              </a:rPr>
              <a:t>  between 3-5 years</a:t>
            </a:r>
            <a:endParaRPr lang="en-US" sz="1400" dirty="0">
              <a:solidFill>
                <a:schemeClr val="tx1">
                  <a:lumMod val="75000"/>
                  <a:lumOff val="25000"/>
                </a:schemeClr>
              </a:solidFill>
              <a:latin typeface="Arial"/>
              <a:cs typeface="Arial"/>
            </a:endParaRPr>
          </a:p>
        </p:txBody>
      </p:sp>
      <p:sp>
        <p:nvSpPr>
          <p:cNvPr id="10" name="TextBox 9"/>
          <p:cNvSpPr txBox="1"/>
          <p:nvPr/>
        </p:nvSpPr>
        <p:spPr>
          <a:xfrm>
            <a:off x="482980" y="1387846"/>
            <a:ext cx="3057775" cy="430887"/>
          </a:xfrm>
          <a:prstGeom prst="rect">
            <a:avLst/>
          </a:prstGeom>
          <a:noFill/>
        </p:spPr>
        <p:txBody>
          <a:bodyPr wrap="square" rtlCol="0">
            <a:spAutoFit/>
          </a:bodyPr>
          <a:lstStyle/>
          <a:p>
            <a:r>
              <a:rPr lang="en-US" sz="2200" dirty="0" smtClean="0">
                <a:solidFill>
                  <a:srgbClr val="FFFFFF"/>
                </a:solidFill>
                <a:latin typeface="Arial"/>
                <a:cs typeface="Arial"/>
              </a:rPr>
              <a:t>“at-risk” children in A</a:t>
            </a:r>
            <a:r>
              <a:rPr lang="en-US" sz="2000" dirty="0" smtClean="0">
                <a:solidFill>
                  <a:srgbClr val="FFFFFF"/>
                </a:solidFill>
                <a:latin typeface="Arial"/>
                <a:cs typeface="Arial"/>
              </a:rPr>
              <a:t>Z</a:t>
            </a:r>
            <a:endParaRPr lang="en-US" sz="2000" dirty="0">
              <a:solidFill>
                <a:srgbClr val="FFFFFF"/>
              </a:solidFill>
              <a:latin typeface="Arial"/>
              <a:cs typeface="Arial"/>
            </a:endParaRPr>
          </a:p>
        </p:txBody>
      </p:sp>
      <p:pic>
        <p:nvPicPr>
          <p:cNvPr id="12" name="Picture 11"/>
          <p:cNvPicPr>
            <a:picLocks noChangeAspect="1"/>
          </p:cNvPicPr>
          <p:nvPr/>
        </p:nvPicPr>
        <p:blipFill>
          <a:blip r:embed="rId2"/>
          <a:stretch>
            <a:fillRect/>
          </a:stretch>
        </p:blipFill>
        <p:spPr>
          <a:xfrm>
            <a:off x="3586162" y="0"/>
            <a:ext cx="5557838" cy="5143500"/>
          </a:xfrm>
          <a:prstGeom prst="rect">
            <a:avLst/>
          </a:prstGeom>
        </p:spPr>
      </p:pic>
    </p:spTree>
    <p:extLst>
      <p:ext uri="{BB962C8B-B14F-4D97-AF65-F5344CB8AC3E}">
        <p14:creationId xmlns:p14="http://schemas.microsoft.com/office/powerpoint/2010/main" val="6929235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143500"/>
          </a:xfrm>
          <a:prstGeom prst="rect">
            <a:avLst/>
          </a:prstGeom>
        </p:spPr>
      </p:pic>
      <p:sp>
        <p:nvSpPr>
          <p:cNvPr id="4" name="Parallelogram 3"/>
          <p:cNvSpPr/>
          <p:nvPr/>
        </p:nvSpPr>
        <p:spPr>
          <a:xfrm>
            <a:off x="785211" y="1436355"/>
            <a:ext cx="3159806" cy="483830"/>
          </a:xfrm>
          <a:prstGeom prst="parallelogram">
            <a:avLst/>
          </a:prstGeom>
          <a:solidFill>
            <a:srgbClr val="9C8A45"/>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solidFill>
                <a:schemeClr val="bg1"/>
              </a:solidFill>
              <a:latin typeface="Arial"/>
              <a:cs typeface="Arial"/>
            </a:endParaRPr>
          </a:p>
        </p:txBody>
      </p:sp>
      <p:sp>
        <p:nvSpPr>
          <p:cNvPr id="5" name="TextBox 4"/>
          <p:cNvSpPr txBox="1"/>
          <p:nvPr/>
        </p:nvSpPr>
        <p:spPr>
          <a:xfrm>
            <a:off x="671815" y="1436355"/>
            <a:ext cx="3386597" cy="461665"/>
          </a:xfrm>
          <a:prstGeom prst="rect">
            <a:avLst/>
          </a:prstGeom>
          <a:noFill/>
        </p:spPr>
        <p:txBody>
          <a:bodyPr wrap="square" rtlCol="0">
            <a:spAutoFit/>
          </a:bodyPr>
          <a:lstStyle/>
          <a:p>
            <a:pPr algn="ctr"/>
            <a:r>
              <a:rPr lang="en-US" sz="2400" b="1" dirty="0" smtClean="0">
                <a:solidFill>
                  <a:schemeClr val="bg1"/>
                </a:solidFill>
                <a:latin typeface="Arial"/>
                <a:cs typeface="Arial"/>
              </a:rPr>
              <a:t>17,000 children</a:t>
            </a:r>
            <a:endParaRPr lang="en-US" sz="2400" b="1" dirty="0">
              <a:solidFill>
                <a:schemeClr val="bg1"/>
              </a:solidFill>
              <a:latin typeface="Arial"/>
              <a:cs typeface="Arial"/>
            </a:endParaRPr>
          </a:p>
        </p:txBody>
      </p:sp>
      <p:sp>
        <p:nvSpPr>
          <p:cNvPr id="6" name="TextBox 5"/>
          <p:cNvSpPr txBox="1"/>
          <p:nvPr/>
        </p:nvSpPr>
        <p:spPr>
          <a:xfrm>
            <a:off x="785211" y="2115319"/>
            <a:ext cx="6539816" cy="707886"/>
          </a:xfrm>
          <a:prstGeom prst="rect">
            <a:avLst/>
          </a:prstGeom>
          <a:noFill/>
        </p:spPr>
        <p:txBody>
          <a:bodyPr wrap="square" rtlCol="0">
            <a:spAutoFit/>
          </a:bodyPr>
          <a:lstStyle/>
          <a:p>
            <a:r>
              <a:rPr lang="en-US" sz="2000" dirty="0" smtClean="0">
                <a:solidFill>
                  <a:schemeClr val="tx1">
                    <a:lumMod val="75000"/>
                    <a:lumOff val="25000"/>
                  </a:schemeClr>
                </a:solidFill>
                <a:latin typeface="Arial"/>
                <a:cs typeface="Arial"/>
              </a:rPr>
              <a:t>Over 17,000 children is nearly to a sold out game at Madison Square Garden</a:t>
            </a:r>
            <a:endParaRPr lang="en-US" sz="2000" dirty="0">
              <a:solidFill>
                <a:schemeClr val="tx1">
                  <a:lumMod val="75000"/>
                  <a:lumOff val="25000"/>
                </a:schemeClr>
              </a:solidFill>
              <a:latin typeface="Arial"/>
              <a:cs typeface="Arial"/>
            </a:endParaRPr>
          </a:p>
        </p:txBody>
      </p:sp>
    </p:spTree>
    <p:extLst>
      <p:ext uri="{BB962C8B-B14F-4D97-AF65-F5344CB8AC3E}">
        <p14:creationId xmlns:p14="http://schemas.microsoft.com/office/powerpoint/2010/main" val="37086063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3"/>
          <p:cNvSpPr/>
          <p:nvPr/>
        </p:nvSpPr>
        <p:spPr>
          <a:xfrm>
            <a:off x="785210" y="608970"/>
            <a:ext cx="3987037" cy="483830"/>
          </a:xfrm>
          <a:prstGeom prst="parallelogram">
            <a:avLst/>
          </a:prstGeom>
          <a:solidFill>
            <a:srgbClr val="9C8A45"/>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solidFill>
                <a:schemeClr val="bg1"/>
              </a:solidFill>
              <a:latin typeface="Arial"/>
              <a:cs typeface="Arial"/>
            </a:endParaRPr>
          </a:p>
        </p:txBody>
      </p:sp>
      <p:sp>
        <p:nvSpPr>
          <p:cNvPr id="5" name="TextBox 4"/>
          <p:cNvSpPr txBox="1"/>
          <p:nvPr/>
        </p:nvSpPr>
        <p:spPr>
          <a:xfrm>
            <a:off x="671815" y="608970"/>
            <a:ext cx="4283240" cy="461665"/>
          </a:xfrm>
          <a:prstGeom prst="rect">
            <a:avLst/>
          </a:prstGeom>
          <a:noFill/>
        </p:spPr>
        <p:txBody>
          <a:bodyPr wrap="square" rtlCol="0">
            <a:spAutoFit/>
          </a:bodyPr>
          <a:lstStyle/>
          <a:p>
            <a:pPr algn="ctr"/>
            <a:r>
              <a:rPr lang="en-US" sz="2400" b="1" dirty="0" smtClean="0">
                <a:solidFill>
                  <a:schemeClr val="bg1"/>
                </a:solidFill>
                <a:latin typeface="Arial"/>
                <a:cs typeface="Arial"/>
              </a:rPr>
              <a:t>State Care and Statistics</a:t>
            </a:r>
            <a:endParaRPr lang="en-US" sz="2400" b="1" dirty="0">
              <a:solidFill>
                <a:schemeClr val="bg1"/>
              </a:solidFill>
              <a:latin typeface="Arial"/>
              <a:cs typeface="Arial"/>
            </a:endParaRPr>
          </a:p>
        </p:txBody>
      </p:sp>
      <p:sp>
        <p:nvSpPr>
          <p:cNvPr id="6" name="TextBox 5"/>
          <p:cNvSpPr txBox="1"/>
          <p:nvPr/>
        </p:nvSpPr>
        <p:spPr>
          <a:xfrm>
            <a:off x="603696" y="2055757"/>
            <a:ext cx="2041984" cy="523220"/>
          </a:xfrm>
          <a:prstGeom prst="rect">
            <a:avLst/>
          </a:prstGeom>
          <a:noFill/>
        </p:spPr>
        <p:txBody>
          <a:bodyPr wrap="square" rtlCol="0">
            <a:spAutoFit/>
          </a:bodyPr>
          <a:lstStyle/>
          <a:p>
            <a:pPr algn="ctr"/>
            <a:r>
              <a:rPr lang="en-US" sz="2800" b="1" dirty="0" smtClean="0">
                <a:solidFill>
                  <a:srgbClr val="134D9C"/>
                </a:solidFill>
                <a:latin typeface="Arial"/>
                <a:cs typeface="Arial"/>
              </a:rPr>
              <a:t>50 to 80%</a:t>
            </a:r>
            <a:endParaRPr lang="en-US" sz="2800" b="1" dirty="0">
              <a:solidFill>
                <a:srgbClr val="134D9C"/>
              </a:solidFill>
              <a:latin typeface="Arial"/>
              <a:cs typeface="Arial"/>
            </a:endParaRPr>
          </a:p>
        </p:txBody>
      </p:sp>
      <p:sp>
        <p:nvSpPr>
          <p:cNvPr id="7" name="TextBox 6"/>
          <p:cNvSpPr txBox="1"/>
          <p:nvPr/>
        </p:nvSpPr>
        <p:spPr>
          <a:xfrm>
            <a:off x="747071" y="2535535"/>
            <a:ext cx="2041984" cy="1754327"/>
          </a:xfrm>
          <a:prstGeom prst="rect">
            <a:avLst/>
          </a:prstGeom>
          <a:noFill/>
        </p:spPr>
        <p:txBody>
          <a:bodyPr wrap="square" rtlCol="0">
            <a:spAutoFit/>
          </a:bodyPr>
          <a:lstStyle/>
          <a:p>
            <a:r>
              <a:rPr lang="en-US" dirty="0" smtClean="0">
                <a:solidFill>
                  <a:srgbClr val="404040"/>
                </a:solidFill>
                <a:latin typeface="Arial"/>
                <a:cs typeface="Arial"/>
              </a:rPr>
              <a:t>of commercially sexually exploited children have been involved in the child welfare system.</a:t>
            </a:r>
          </a:p>
        </p:txBody>
      </p:sp>
      <p:sp>
        <p:nvSpPr>
          <p:cNvPr id="8" name="TextBox 7"/>
          <p:cNvSpPr txBox="1"/>
          <p:nvPr/>
        </p:nvSpPr>
        <p:spPr>
          <a:xfrm>
            <a:off x="3016548" y="1588997"/>
            <a:ext cx="2041984" cy="523220"/>
          </a:xfrm>
          <a:prstGeom prst="rect">
            <a:avLst/>
          </a:prstGeom>
          <a:noFill/>
        </p:spPr>
        <p:txBody>
          <a:bodyPr wrap="square" rtlCol="0">
            <a:spAutoFit/>
          </a:bodyPr>
          <a:lstStyle/>
          <a:p>
            <a:r>
              <a:rPr lang="en-US" sz="2800" b="1" dirty="0" smtClean="0">
                <a:solidFill>
                  <a:srgbClr val="134D9C"/>
                </a:solidFill>
                <a:latin typeface="Arial"/>
                <a:cs typeface="Arial"/>
              </a:rPr>
              <a:t>31%</a:t>
            </a:r>
            <a:endParaRPr lang="en-US" sz="2800" b="1" dirty="0">
              <a:solidFill>
                <a:srgbClr val="134D9C"/>
              </a:solidFill>
              <a:latin typeface="Arial"/>
              <a:cs typeface="Arial"/>
            </a:endParaRPr>
          </a:p>
        </p:txBody>
      </p:sp>
      <p:sp>
        <p:nvSpPr>
          <p:cNvPr id="9" name="TextBox 8"/>
          <p:cNvSpPr txBox="1"/>
          <p:nvPr/>
        </p:nvSpPr>
        <p:spPr>
          <a:xfrm>
            <a:off x="3016548" y="2068775"/>
            <a:ext cx="2157526" cy="923330"/>
          </a:xfrm>
          <a:prstGeom prst="rect">
            <a:avLst/>
          </a:prstGeom>
          <a:noFill/>
        </p:spPr>
        <p:txBody>
          <a:bodyPr wrap="square" rtlCol="0">
            <a:spAutoFit/>
          </a:bodyPr>
          <a:lstStyle/>
          <a:p>
            <a:r>
              <a:rPr lang="en-US" dirty="0" smtClean="0">
                <a:solidFill>
                  <a:srgbClr val="404040"/>
                </a:solidFill>
                <a:latin typeface="Arial"/>
                <a:cs typeface="Arial"/>
              </a:rPr>
              <a:t>of homeless population was </a:t>
            </a:r>
          </a:p>
          <a:p>
            <a:r>
              <a:rPr lang="en-US" dirty="0" smtClean="0">
                <a:solidFill>
                  <a:srgbClr val="404040"/>
                </a:solidFill>
                <a:latin typeface="Arial"/>
                <a:cs typeface="Arial"/>
              </a:rPr>
              <a:t>in state care</a:t>
            </a:r>
          </a:p>
        </p:txBody>
      </p:sp>
      <p:sp>
        <p:nvSpPr>
          <p:cNvPr id="10" name="TextBox 9"/>
          <p:cNvSpPr txBox="1"/>
          <p:nvPr/>
        </p:nvSpPr>
        <p:spPr>
          <a:xfrm>
            <a:off x="3016548" y="3269329"/>
            <a:ext cx="2041984" cy="523220"/>
          </a:xfrm>
          <a:prstGeom prst="rect">
            <a:avLst/>
          </a:prstGeom>
          <a:noFill/>
        </p:spPr>
        <p:txBody>
          <a:bodyPr wrap="square" rtlCol="0">
            <a:spAutoFit/>
          </a:bodyPr>
          <a:lstStyle/>
          <a:p>
            <a:r>
              <a:rPr lang="en-US" sz="2800" b="1" dirty="0" smtClean="0">
                <a:solidFill>
                  <a:srgbClr val="134D9C"/>
                </a:solidFill>
                <a:latin typeface="Arial"/>
                <a:cs typeface="Arial"/>
              </a:rPr>
              <a:t>25%</a:t>
            </a:r>
            <a:endParaRPr lang="en-US" sz="2800" b="1" dirty="0">
              <a:solidFill>
                <a:srgbClr val="134D9C"/>
              </a:solidFill>
              <a:latin typeface="Arial"/>
              <a:cs typeface="Arial"/>
            </a:endParaRPr>
          </a:p>
        </p:txBody>
      </p:sp>
      <p:sp>
        <p:nvSpPr>
          <p:cNvPr id="11" name="TextBox 10"/>
          <p:cNvSpPr txBox="1"/>
          <p:nvPr/>
        </p:nvSpPr>
        <p:spPr>
          <a:xfrm>
            <a:off x="3016547" y="3792643"/>
            <a:ext cx="2364485" cy="1200329"/>
          </a:xfrm>
          <a:prstGeom prst="rect">
            <a:avLst/>
          </a:prstGeom>
          <a:noFill/>
        </p:spPr>
        <p:txBody>
          <a:bodyPr wrap="square" rtlCol="0">
            <a:spAutoFit/>
          </a:bodyPr>
          <a:lstStyle/>
          <a:p>
            <a:r>
              <a:rPr lang="en-US" dirty="0" smtClean="0">
                <a:solidFill>
                  <a:srgbClr val="404040"/>
                </a:solidFill>
                <a:latin typeface="Arial"/>
                <a:cs typeface="Arial"/>
              </a:rPr>
              <a:t>of kids who “age out” of foster care never graduate high school.</a:t>
            </a:r>
          </a:p>
        </p:txBody>
      </p:sp>
      <p:sp>
        <p:nvSpPr>
          <p:cNvPr id="12" name="TextBox 11"/>
          <p:cNvSpPr txBox="1"/>
          <p:nvPr/>
        </p:nvSpPr>
        <p:spPr>
          <a:xfrm>
            <a:off x="5801134" y="1588997"/>
            <a:ext cx="2477374" cy="523220"/>
          </a:xfrm>
          <a:prstGeom prst="rect">
            <a:avLst/>
          </a:prstGeom>
          <a:noFill/>
        </p:spPr>
        <p:txBody>
          <a:bodyPr wrap="square" rtlCol="0">
            <a:spAutoFit/>
          </a:bodyPr>
          <a:lstStyle/>
          <a:p>
            <a:r>
              <a:rPr lang="en-US" sz="2800" b="1" dirty="0" smtClean="0">
                <a:solidFill>
                  <a:srgbClr val="134D9C"/>
                </a:solidFill>
                <a:latin typeface="Arial"/>
                <a:cs typeface="Arial"/>
              </a:rPr>
              <a:t>Less than 1%</a:t>
            </a:r>
            <a:endParaRPr lang="en-US" sz="2800" b="1" dirty="0">
              <a:solidFill>
                <a:srgbClr val="134D9C"/>
              </a:solidFill>
              <a:latin typeface="Arial"/>
              <a:cs typeface="Arial"/>
            </a:endParaRPr>
          </a:p>
        </p:txBody>
      </p:sp>
      <p:sp>
        <p:nvSpPr>
          <p:cNvPr id="13" name="TextBox 12"/>
          <p:cNvSpPr txBox="1"/>
          <p:nvPr/>
        </p:nvSpPr>
        <p:spPr>
          <a:xfrm>
            <a:off x="5801134" y="2068775"/>
            <a:ext cx="2543226" cy="646331"/>
          </a:xfrm>
          <a:prstGeom prst="rect">
            <a:avLst/>
          </a:prstGeom>
          <a:noFill/>
        </p:spPr>
        <p:txBody>
          <a:bodyPr wrap="square" rtlCol="0">
            <a:spAutoFit/>
          </a:bodyPr>
          <a:lstStyle/>
          <a:p>
            <a:r>
              <a:rPr lang="en-US" dirty="0" smtClean="0">
                <a:solidFill>
                  <a:srgbClr val="404040"/>
                </a:solidFill>
                <a:latin typeface="Arial"/>
                <a:cs typeface="Arial"/>
              </a:rPr>
              <a:t>of these children ever go to college.</a:t>
            </a:r>
          </a:p>
        </p:txBody>
      </p:sp>
      <p:sp>
        <p:nvSpPr>
          <p:cNvPr id="14" name="TextBox 13"/>
          <p:cNvSpPr txBox="1"/>
          <p:nvPr/>
        </p:nvSpPr>
        <p:spPr>
          <a:xfrm>
            <a:off x="5801134" y="3269423"/>
            <a:ext cx="2477374" cy="523220"/>
          </a:xfrm>
          <a:prstGeom prst="rect">
            <a:avLst/>
          </a:prstGeom>
          <a:noFill/>
        </p:spPr>
        <p:txBody>
          <a:bodyPr wrap="square" rtlCol="0">
            <a:spAutoFit/>
          </a:bodyPr>
          <a:lstStyle/>
          <a:p>
            <a:r>
              <a:rPr lang="en-US" sz="2800" b="1" dirty="0" smtClean="0">
                <a:solidFill>
                  <a:srgbClr val="134D9C"/>
                </a:solidFill>
                <a:latin typeface="Arial"/>
                <a:cs typeface="Arial"/>
              </a:rPr>
              <a:t>25%</a:t>
            </a:r>
            <a:endParaRPr lang="en-US" sz="2800" b="1" dirty="0">
              <a:solidFill>
                <a:srgbClr val="134D9C"/>
              </a:solidFill>
              <a:latin typeface="Arial"/>
              <a:cs typeface="Arial"/>
            </a:endParaRPr>
          </a:p>
        </p:txBody>
      </p:sp>
      <p:sp>
        <p:nvSpPr>
          <p:cNvPr id="15" name="TextBox 14"/>
          <p:cNvSpPr txBox="1"/>
          <p:nvPr/>
        </p:nvSpPr>
        <p:spPr>
          <a:xfrm>
            <a:off x="5801134" y="3792643"/>
            <a:ext cx="2543226" cy="646331"/>
          </a:xfrm>
          <a:prstGeom prst="rect">
            <a:avLst/>
          </a:prstGeom>
          <a:noFill/>
        </p:spPr>
        <p:txBody>
          <a:bodyPr wrap="square" rtlCol="0">
            <a:spAutoFit/>
          </a:bodyPr>
          <a:lstStyle/>
          <a:p>
            <a:r>
              <a:rPr lang="en-US" dirty="0" smtClean="0">
                <a:solidFill>
                  <a:srgbClr val="404040"/>
                </a:solidFill>
                <a:latin typeface="Arial"/>
                <a:cs typeface="Arial"/>
              </a:rPr>
              <a:t>by the age of 21 will become pregnant.</a:t>
            </a:r>
          </a:p>
        </p:txBody>
      </p:sp>
      <p:cxnSp>
        <p:nvCxnSpPr>
          <p:cNvPr id="17" name="Straight Connector 16"/>
          <p:cNvCxnSpPr/>
          <p:nvPr/>
        </p:nvCxnSpPr>
        <p:spPr>
          <a:xfrm>
            <a:off x="2859847" y="1589852"/>
            <a:ext cx="0" cy="3104444"/>
          </a:xfrm>
          <a:prstGeom prst="line">
            <a:avLst/>
          </a:prstGeom>
          <a:ln>
            <a:solidFill>
              <a:srgbClr val="9C8A45"/>
            </a:solidFill>
          </a:ln>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a:off x="5587996" y="1589852"/>
            <a:ext cx="0" cy="3104444"/>
          </a:xfrm>
          <a:prstGeom prst="line">
            <a:avLst/>
          </a:prstGeom>
          <a:ln>
            <a:solidFill>
              <a:srgbClr val="9C8A45"/>
            </a:solidFill>
          </a:ln>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a:off x="3016548" y="3170303"/>
            <a:ext cx="2364484" cy="0"/>
          </a:xfrm>
          <a:prstGeom prst="line">
            <a:avLst/>
          </a:prstGeom>
          <a:ln>
            <a:solidFill>
              <a:srgbClr val="9C8A45"/>
            </a:solidFill>
          </a:ln>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a:off x="5772919" y="3170303"/>
            <a:ext cx="2364484" cy="0"/>
          </a:xfrm>
          <a:prstGeom prst="line">
            <a:avLst/>
          </a:prstGeom>
          <a:ln>
            <a:solidFill>
              <a:srgbClr val="9C8A45"/>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502366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9144000" cy="5143500"/>
          </a:xfrm>
          <a:prstGeom prst="rect">
            <a:avLst/>
          </a:prstGeom>
        </p:spPr>
      </p:pic>
      <p:sp>
        <p:nvSpPr>
          <p:cNvPr id="4" name="Parallelogram 3"/>
          <p:cNvSpPr/>
          <p:nvPr/>
        </p:nvSpPr>
        <p:spPr>
          <a:xfrm>
            <a:off x="785211" y="1194440"/>
            <a:ext cx="1725992" cy="483830"/>
          </a:xfrm>
          <a:prstGeom prst="parallelogram">
            <a:avLst/>
          </a:prstGeom>
          <a:solidFill>
            <a:srgbClr val="9C8A45"/>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solidFill>
                <a:schemeClr val="bg1"/>
              </a:solidFill>
              <a:latin typeface="Arial"/>
              <a:cs typeface="Arial"/>
            </a:endParaRPr>
          </a:p>
        </p:txBody>
      </p:sp>
      <p:sp>
        <p:nvSpPr>
          <p:cNvPr id="5" name="TextBox 4"/>
          <p:cNvSpPr txBox="1"/>
          <p:nvPr/>
        </p:nvSpPr>
        <p:spPr>
          <a:xfrm>
            <a:off x="785213" y="1194440"/>
            <a:ext cx="1725990" cy="461665"/>
          </a:xfrm>
          <a:prstGeom prst="rect">
            <a:avLst/>
          </a:prstGeom>
          <a:noFill/>
        </p:spPr>
        <p:txBody>
          <a:bodyPr wrap="square" rtlCol="0">
            <a:spAutoFit/>
          </a:bodyPr>
          <a:lstStyle/>
          <a:p>
            <a:pPr algn="ctr"/>
            <a:r>
              <a:rPr lang="en-US" sz="2400" b="1" dirty="0" smtClean="0">
                <a:solidFill>
                  <a:schemeClr val="bg1"/>
                </a:solidFill>
                <a:latin typeface="Arial"/>
                <a:cs typeface="Arial"/>
              </a:rPr>
              <a:t>The Call</a:t>
            </a:r>
            <a:endParaRPr lang="en-US" sz="2400" b="1" dirty="0">
              <a:solidFill>
                <a:schemeClr val="bg1"/>
              </a:solidFill>
              <a:latin typeface="Arial"/>
              <a:cs typeface="Arial"/>
            </a:endParaRPr>
          </a:p>
        </p:txBody>
      </p:sp>
      <p:sp>
        <p:nvSpPr>
          <p:cNvPr id="6" name="TextBox 5"/>
          <p:cNvSpPr txBox="1"/>
          <p:nvPr/>
        </p:nvSpPr>
        <p:spPr>
          <a:xfrm>
            <a:off x="785211" y="1873404"/>
            <a:ext cx="6539816" cy="2554545"/>
          </a:xfrm>
          <a:prstGeom prst="rect">
            <a:avLst/>
          </a:prstGeom>
          <a:noFill/>
        </p:spPr>
        <p:txBody>
          <a:bodyPr wrap="square" rtlCol="0">
            <a:spAutoFit/>
          </a:bodyPr>
          <a:lstStyle/>
          <a:p>
            <a:r>
              <a:rPr lang="en-US" sz="2000" dirty="0" smtClean="0">
                <a:solidFill>
                  <a:schemeClr val="tx1">
                    <a:lumMod val="75000"/>
                    <a:lumOff val="25000"/>
                  </a:schemeClr>
                </a:solidFill>
                <a:latin typeface="Arial"/>
                <a:cs typeface="Arial"/>
              </a:rPr>
              <a:t>From Moses to Jesus, God uses foster children for the benefit of humanity. And while there are at least </a:t>
            </a:r>
            <a:r>
              <a:rPr lang="en-US" sz="2800" b="1" i="1" dirty="0" smtClean="0">
                <a:solidFill>
                  <a:srgbClr val="9C8A45"/>
                </a:solidFill>
                <a:latin typeface="Arial"/>
                <a:cs typeface="Arial"/>
              </a:rPr>
              <a:t>45</a:t>
            </a:r>
            <a:r>
              <a:rPr lang="en-US" sz="2000" dirty="0" smtClean="0">
                <a:solidFill>
                  <a:schemeClr val="tx1">
                    <a:lumMod val="75000"/>
                    <a:lumOff val="25000"/>
                  </a:schemeClr>
                </a:solidFill>
                <a:latin typeface="Arial"/>
                <a:cs typeface="Arial"/>
              </a:rPr>
              <a:t> direct biblical references to mercy or justice for the </a:t>
            </a:r>
            <a:r>
              <a:rPr lang="en-US" sz="2800" b="1" i="1" dirty="0" smtClean="0">
                <a:solidFill>
                  <a:srgbClr val="9C8A45"/>
                </a:solidFill>
                <a:latin typeface="Arial"/>
                <a:cs typeface="Arial"/>
              </a:rPr>
              <a:t>orphaned</a:t>
            </a:r>
            <a:r>
              <a:rPr lang="en-US" sz="2000" dirty="0" smtClean="0">
                <a:solidFill>
                  <a:schemeClr val="tx1">
                    <a:lumMod val="75000"/>
                    <a:lumOff val="25000"/>
                  </a:schemeClr>
                </a:solidFill>
                <a:latin typeface="Arial"/>
                <a:cs typeface="Arial"/>
              </a:rPr>
              <a:t> and </a:t>
            </a:r>
            <a:r>
              <a:rPr lang="en-US" sz="2800" b="1" i="1" dirty="0" smtClean="0">
                <a:solidFill>
                  <a:srgbClr val="9C8A45"/>
                </a:solidFill>
                <a:latin typeface="Arial"/>
                <a:cs typeface="Arial"/>
              </a:rPr>
              <a:t>fatherless</a:t>
            </a:r>
            <a:r>
              <a:rPr lang="en-US" sz="2800" i="1" dirty="0" smtClean="0">
                <a:solidFill>
                  <a:srgbClr val="9C8A45"/>
                </a:solidFill>
                <a:latin typeface="Arial"/>
                <a:cs typeface="Arial"/>
              </a:rPr>
              <a:t>,</a:t>
            </a:r>
            <a:r>
              <a:rPr lang="en-US" sz="2000" dirty="0" smtClean="0">
                <a:solidFill>
                  <a:schemeClr val="tx1">
                    <a:lumMod val="75000"/>
                    <a:lumOff val="25000"/>
                  </a:schemeClr>
                </a:solidFill>
                <a:latin typeface="Arial"/>
                <a:cs typeface="Arial"/>
              </a:rPr>
              <a:t> there are many more indirect references that send a clear message: </a:t>
            </a:r>
          </a:p>
          <a:p>
            <a:r>
              <a:rPr lang="en-US" sz="2000" dirty="0" smtClean="0">
                <a:solidFill>
                  <a:schemeClr val="tx1">
                    <a:lumMod val="75000"/>
                    <a:lumOff val="25000"/>
                  </a:schemeClr>
                </a:solidFill>
                <a:latin typeface="Arial"/>
                <a:cs typeface="Arial"/>
              </a:rPr>
              <a:t>the church must answer God’s call and accept the responsibility of foster care.</a:t>
            </a:r>
          </a:p>
        </p:txBody>
      </p:sp>
    </p:spTree>
    <p:extLst>
      <p:ext uri="{BB962C8B-B14F-4D97-AF65-F5344CB8AC3E}">
        <p14:creationId xmlns:p14="http://schemas.microsoft.com/office/powerpoint/2010/main" val="40794851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3"/>
          <p:cNvSpPr/>
          <p:nvPr/>
        </p:nvSpPr>
        <p:spPr>
          <a:xfrm>
            <a:off x="921925" y="608970"/>
            <a:ext cx="6096001" cy="483830"/>
          </a:xfrm>
          <a:prstGeom prst="parallelogram">
            <a:avLst/>
          </a:prstGeom>
          <a:solidFill>
            <a:srgbClr val="9C8A45"/>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solidFill>
                <a:schemeClr val="bg1"/>
              </a:solidFill>
              <a:latin typeface="Arial"/>
              <a:cs typeface="Arial"/>
            </a:endParaRPr>
          </a:p>
        </p:txBody>
      </p:sp>
      <p:sp>
        <p:nvSpPr>
          <p:cNvPr id="5" name="TextBox 4"/>
          <p:cNvSpPr txBox="1"/>
          <p:nvPr/>
        </p:nvSpPr>
        <p:spPr>
          <a:xfrm>
            <a:off x="671814" y="608970"/>
            <a:ext cx="6618927" cy="461665"/>
          </a:xfrm>
          <a:prstGeom prst="rect">
            <a:avLst/>
          </a:prstGeom>
          <a:noFill/>
        </p:spPr>
        <p:txBody>
          <a:bodyPr wrap="square" rtlCol="0">
            <a:spAutoFit/>
          </a:bodyPr>
          <a:lstStyle/>
          <a:p>
            <a:pPr algn="ctr"/>
            <a:r>
              <a:rPr lang="en-US" sz="2400" b="1" dirty="0" smtClean="0">
                <a:solidFill>
                  <a:schemeClr val="bg1"/>
                </a:solidFill>
                <a:latin typeface="Arial"/>
                <a:cs typeface="Arial"/>
              </a:rPr>
              <a:t>The numbers may seem overwhelming,</a:t>
            </a:r>
            <a:endParaRPr lang="en-US" sz="2400" b="1" dirty="0">
              <a:solidFill>
                <a:schemeClr val="bg1"/>
              </a:solidFill>
              <a:latin typeface="Arial"/>
              <a:cs typeface="Arial"/>
            </a:endParaRPr>
          </a:p>
        </p:txBody>
      </p:sp>
      <p:sp>
        <p:nvSpPr>
          <p:cNvPr id="6" name="TextBox 5"/>
          <p:cNvSpPr txBox="1"/>
          <p:nvPr/>
        </p:nvSpPr>
        <p:spPr>
          <a:xfrm>
            <a:off x="519029" y="2788125"/>
            <a:ext cx="2041984" cy="954107"/>
          </a:xfrm>
          <a:prstGeom prst="rect">
            <a:avLst/>
          </a:prstGeom>
          <a:noFill/>
        </p:spPr>
        <p:txBody>
          <a:bodyPr wrap="square" rtlCol="0">
            <a:spAutoFit/>
          </a:bodyPr>
          <a:lstStyle/>
          <a:p>
            <a:r>
              <a:rPr lang="en-US" sz="2800" b="1" dirty="0" smtClean="0">
                <a:solidFill>
                  <a:srgbClr val="134D9C"/>
                </a:solidFill>
                <a:latin typeface="Arial"/>
                <a:cs typeface="Arial"/>
              </a:rPr>
              <a:t>17,000</a:t>
            </a:r>
          </a:p>
          <a:p>
            <a:r>
              <a:rPr lang="en-US" sz="2800" b="1" dirty="0" smtClean="0">
                <a:solidFill>
                  <a:srgbClr val="134D9C"/>
                </a:solidFill>
                <a:latin typeface="Arial"/>
                <a:cs typeface="Arial"/>
              </a:rPr>
              <a:t>children</a:t>
            </a:r>
            <a:endParaRPr lang="en-US" sz="2800" b="1" dirty="0">
              <a:solidFill>
                <a:srgbClr val="134D9C"/>
              </a:solidFill>
              <a:latin typeface="Arial"/>
              <a:cs typeface="Arial"/>
            </a:endParaRPr>
          </a:p>
        </p:txBody>
      </p:sp>
      <p:sp>
        <p:nvSpPr>
          <p:cNvPr id="7" name="TextBox 6"/>
          <p:cNvSpPr txBox="1"/>
          <p:nvPr/>
        </p:nvSpPr>
        <p:spPr>
          <a:xfrm>
            <a:off x="530709" y="3675902"/>
            <a:ext cx="2423225" cy="369332"/>
          </a:xfrm>
          <a:prstGeom prst="rect">
            <a:avLst/>
          </a:prstGeom>
          <a:noFill/>
        </p:spPr>
        <p:txBody>
          <a:bodyPr wrap="square" rtlCol="0">
            <a:spAutoFit/>
          </a:bodyPr>
          <a:lstStyle/>
          <a:p>
            <a:r>
              <a:rPr lang="en-US" dirty="0" smtClean="0">
                <a:solidFill>
                  <a:schemeClr val="tx1">
                    <a:lumMod val="75000"/>
                    <a:lumOff val="25000"/>
                  </a:schemeClr>
                </a:solidFill>
                <a:latin typeface="Arial"/>
                <a:cs typeface="Arial"/>
              </a:rPr>
              <a:t>In care of the state.</a:t>
            </a:r>
          </a:p>
        </p:txBody>
      </p:sp>
      <p:sp>
        <p:nvSpPr>
          <p:cNvPr id="8" name="TextBox 7"/>
          <p:cNvSpPr txBox="1"/>
          <p:nvPr/>
        </p:nvSpPr>
        <p:spPr>
          <a:xfrm>
            <a:off x="3232917" y="2788125"/>
            <a:ext cx="1884711" cy="954107"/>
          </a:xfrm>
          <a:prstGeom prst="rect">
            <a:avLst/>
          </a:prstGeom>
          <a:noFill/>
        </p:spPr>
        <p:txBody>
          <a:bodyPr wrap="square" rtlCol="0">
            <a:spAutoFit/>
          </a:bodyPr>
          <a:lstStyle/>
          <a:p>
            <a:r>
              <a:rPr lang="en-US" sz="2800" b="1" dirty="0" smtClean="0">
                <a:solidFill>
                  <a:srgbClr val="134D9C"/>
                </a:solidFill>
                <a:latin typeface="Arial"/>
                <a:cs typeface="Arial"/>
              </a:rPr>
              <a:t>8,000 +</a:t>
            </a:r>
          </a:p>
          <a:p>
            <a:r>
              <a:rPr lang="en-US" sz="2800" b="1" dirty="0">
                <a:solidFill>
                  <a:srgbClr val="134D9C"/>
                </a:solidFill>
                <a:latin typeface="Arial"/>
                <a:cs typeface="Arial"/>
              </a:rPr>
              <a:t>C</a:t>
            </a:r>
            <a:r>
              <a:rPr lang="en-US" sz="2800" b="1" dirty="0" smtClean="0">
                <a:solidFill>
                  <a:srgbClr val="134D9C"/>
                </a:solidFill>
                <a:latin typeface="Arial"/>
                <a:cs typeface="Arial"/>
              </a:rPr>
              <a:t>hurches</a:t>
            </a:r>
            <a:endParaRPr lang="en-US" sz="2800" b="1" dirty="0">
              <a:solidFill>
                <a:srgbClr val="134D9C"/>
              </a:solidFill>
              <a:latin typeface="Arial"/>
              <a:cs typeface="Arial"/>
            </a:endParaRPr>
          </a:p>
        </p:txBody>
      </p:sp>
      <p:sp>
        <p:nvSpPr>
          <p:cNvPr id="12" name="TextBox 11"/>
          <p:cNvSpPr txBox="1"/>
          <p:nvPr/>
        </p:nvSpPr>
        <p:spPr>
          <a:xfrm>
            <a:off x="5857576" y="2719269"/>
            <a:ext cx="2477374" cy="523220"/>
          </a:xfrm>
          <a:prstGeom prst="rect">
            <a:avLst/>
          </a:prstGeom>
          <a:noFill/>
        </p:spPr>
        <p:txBody>
          <a:bodyPr wrap="square" rtlCol="0">
            <a:spAutoFit/>
          </a:bodyPr>
          <a:lstStyle/>
          <a:p>
            <a:r>
              <a:rPr lang="en-US" sz="2800" b="1" dirty="0" smtClean="0">
                <a:solidFill>
                  <a:srgbClr val="134D9C"/>
                </a:solidFill>
                <a:latin typeface="Arial"/>
                <a:cs typeface="Arial"/>
              </a:rPr>
              <a:t>2 children</a:t>
            </a:r>
            <a:endParaRPr lang="en-US" sz="2800" b="1" dirty="0">
              <a:solidFill>
                <a:srgbClr val="134D9C"/>
              </a:solidFill>
              <a:latin typeface="Arial"/>
              <a:cs typeface="Arial"/>
            </a:endParaRPr>
          </a:p>
        </p:txBody>
      </p:sp>
      <p:sp>
        <p:nvSpPr>
          <p:cNvPr id="13" name="TextBox 12"/>
          <p:cNvSpPr txBox="1"/>
          <p:nvPr/>
        </p:nvSpPr>
        <p:spPr>
          <a:xfrm>
            <a:off x="5857576" y="2157601"/>
            <a:ext cx="2543226" cy="646331"/>
          </a:xfrm>
          <a:prstGeom prst="rect">
            <a:avLst/>
          </a:prstGeom>
          <a:noFill/>
        </p:spPr>
        <p:txBody>
          <a:bodyPr wrap="square" rtlCol="0">
            <a:spAutoFit/>
          </a:bodyPr>
          <a:lstStyle/>
          <a:p>
            <a:r>
              <a:rPr lang="en-US" dirty="0" smtClean="0">
                <a:solidFill>
                  <a:schemeClr val="tx1">
                    <a:lumMod val="75000"/>
                    <a:lumOff val="25000"/>
                  </a:schemeClr>
                </a:solidFill>
                <a:latin typeface="Arial"/>
                <a:cs typeface="Arial"/>
              </a:rPr>
              <a:t>If every church would commit to care for</a:t>
            </a:r>
          </a:p>
        </p:txBody>
      </p:sp>
      <p:cxnSp>
        <p:nvCxnSpPr>
          <p:cNvPr id="17" name="Straight Connector 16"/>
          <p:cNvCxnSpPr/>
          <p:nvPr/>
        </p:nvCxnSpPr>
        <p:spPr>
          <a:xfrm>
            <a:off x="2859847" y="2088449"/>
            <a:ext cx="0" cy="837255"/>
          </a:xfrm>
          <a:prstGeom prst="line">
            <a:avLst/>
          </a:prstGeom>
          <a:ln>
            <a:solidFill>
              <a:srgbClr val="9C8A45"/>
            </a:solidFill>
          </a:ln>
        </p:spPr>
        <p:style>
          <a:lnRef idx="1">
            <a:schemeClr val="dk1"/>
          </a:lnRef>
          <a:fillRef idx="0">
            <a:schemeClr val="dk1"/>
          </a:fillRef>
          <a:effectRef idx="0">
            <a:schemeClr val="dk1"/>
          </a:effectRef>
          <a:fontRef idx="minor">
            <a:schemeClr val="tx1"/>
          </a:fontRef>
        </p:style>
      </p:cxnSp>
      <p:sp>
        <p:nvSpPr>
          <p:cNvPr id="20" name="Parallelogram 19"/>
          <p:cNvSpPr/>
          <p:nvPr/>
        </p:nvSpPr>
        <p:spPr>
          <a:xfrm>
            <a:off x="921925" y="1131732"/>
            <a:ext cx="3499556" cy="483830"/>
          </a:xfrm>
          <a:prstGeom prst="parallelogram">
            <a:avLst/>
          </a:prstGeom>
          <a:solidFill>
            <a:srgbClr val="9C8A45"/>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solidFill>
                <a:schemeClr val="bg1"/>
              </a:solidFill>
              <a:latin typeface="Arial"/>
              <a:cs typeface="Arial"/>
            </a:endParaRPr>
          </a:p>
        </p:txBody>
      </p:sp>
      <p:sp>
        <p:nvSpPr>
          <p:cNvPr id="23" name="TextBox 22"/>
          <p:cNvSpPr txBox="1"/>
          <p:nvPr/>
        </p:nvSpPr>
        <p:spPr>
          <a:xfrm>
            <a:off x="1026223" y="1131732"/>
            <a:ext cx="6618927" cy="461665"/>
          </a:xfrm>
          <a:prstGeom prst="rect">
            <a:avLst/>
          </a:prstGeom>
          <a:noFill/>
        </p:spPr>
        <p:txBody>
          <a:bodyPr wrap="square" rtlCol="0">
            <a:spAutoFit/>
          </a:bodyPr>
          <a:lstStyle/>
          <a:p>
            <a:r>
              <a:rPr lang="en-US" sz="2400" b="1" dirty="0">
                <a:solidFill>
                  <a:schemeClr val="bg1"/>
                </a:solidFill>
                <a:latin typeface="Arial"/>
                <a:cs typeface="Arial"/>
              </a:rPr>
              <a:t>b</a:t>
            </a:r>
            <a:r>
              <a:rPr lang="en-US" sz="2400" b="1" dirty="0" smtClean="0">
                <a:solidFill>
                  <a:schemeClr val="bg1"/>
                </a:solidFill>
                <a:latin typeface="Arial"/>
                <a:cs typeface="Arial"/>
              </a:rPr>
              <a:t>ut think about this</a:t>
            </a:r>
            <a:r>
              <a:rPr lang="mr-IN" sz="2400" b="1" dirty="0" smtClean="0">
                <a:solidFill>
                  <a:schemeClr val="bg1"/>
                </a:solidFill>
                <a:latin typeface="Arial"/>
                <a:cs typeface="Arial"/>
              </a:rPr>
              <a:t>…</a:t>
            </a:r>
            <a:endParaRPr lang="en-US" sz="2400" b="1" dirty="0">
              <a:solidFill>
                <a:schemeClr val="bg1"/>
              </a:solidFill>
              <a:latin typeface="Arial"/>
              <a:cs typeface="Arial"/>
            </a:endParaRPr>
          </a:p>
        </p:txBody>
      </p:sp>
      <p:sp>
        <p:nvSpPr>
          <p:cNvPr id="24" name="TextBox 23"/>
          <p:cNvSpPr txBox="1"/>
          <p:nvPr/>
        </p:nvSpPr>
        <p:spPr>
          <a:xfrm>
            <a:off x="5857576" y="3195405"/>
            <a:ext cx="2543226" cy="1200329"/>
          </a:xfrm>
          <a:prstGeom prst="rect">
            <a:avLst/>
          </a:prstGeom>
          <a:noFill/>
        </p:spPr>
        <p:txBody>
          <a:bodyPr wrap="square" rtlCol="0">
            <a:spAutoFit/>
          </a:bodyPr>
          <a:lstStyle/>
          <a:p>
            <a:r>
              <a:rPr lang="en-US" b="1" dirty="0" smtClean="0">
                <a:solidFill>
                  <a:schemeClr val="bg2">
                    <a:lumMod val="50000"/>
                  </a:schemeClr>
                </a:solidFill>
                <a:latin typeface="Arial"/>
                <a:cs typeface="Arial"/>
              </a:rPr>
              <a:t>The children </a:t>
            </a:r>
          </a:p>
          <a:p>
            <a:r>
              <a:rPr lang="en-US" b="1" dirty="0" smtClean="0">
                <a:solidFill>
                  <a:schemeClr val="bg2">
                    <a:lumMod val="50000"/>
                  </a:schemeClr>
                </a:solidFill>
                <a:latin typeface="Arial"/>
                <a:cs typeface="Arial"/>
              </a:rPr>
              <a:t>“at-risk”</a:t>
            </a:r>
          </a:p>
          <a:p>
            <a:r>
              <a:rPr lang="en-US" b="1" dirty="0">
                <a:solidFill>
                  <a:schemeClr val="bg2">
                    <a:lumMod val="50000"/>
                  </a:schemeClr>
                </a:solidFill>
                <a:latin typeface="Arial"/>
                <a:cs typeface="Arial"/>
              </a:rPr>
              <a:t>c</a:t>
            </a:r>
            <a:r>
              <a:rPr lang="en-US" b="1" dirty="0" smtClean="0">
                <a:solidFill>
                  <a:schemeClr val="bg2">
                    <a:lumMod val="50000"/>
                  </a:schemeClr>
                </a:solidFill>
                <a:latin typeface="Arial"/>
                <a:cs typeface="Arial"/>
              </a:rPr>
              <a:t>risis would </a:t>
            </a:r>
          </a:p>
          <a:p>
            <a:r>
              <a:rPr lang="en-US" b="1" dirty="0" smtClean="0">
                <a:solidFill>
                  <a:schemeClr val="bg2">
                    <a:lumMod val="50000"/>
                  </a:schemeClr>
                </a:solidFill>
                <a:latin typeface="Arial"/>
                <a:cs typeface="Arial"/>
              </a:rPr>
              <a:t>be ended.</a:t>
            </a:r>
          </a:p>
        </p:txBody>
      </p:sp>
      <p:sp>
        <p:nvSpPr>
          <p:cNvPr id="16" name="Right Arrow 15"/>
          <p:cNvSpPr/>
          <p:nvPr/>
        </p:nvSpPr>
        <p:spPr>
          <a:xfrm>
            <a:off x="2681111" y="3019778"/>
            <a:ext cx="423333" cy="451555"/>
          </a:xfrm>
          <a:prstGeom prst="rightArrow">
            <a:avLst/>
          </a:prstGeom>
          <a:solidFill>
            <a:schemeClr val="bg2">
              <a:lumMod val="5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28" name="Straight Connector 27"/>
          <p:cNvCxnSpPr/>
          <p:nvPr/>
        </p:nvCxnSpPr>
        <p:spPr>
          <a:xfrm>
            <a:off x="2859847" y="3560757"/>
            <a:ext cx="0" cy="837255"/>
          </a:xfrm>
          <a:prstGeom prst="line">
            <a:avLst/>
          </a:prstGeom>
          <a:ln>
            <a:solidFill>
              <a:srgbClr val="9C8A45"/>
            </a:solidFill>
          </a:ln>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a:off x="5399844" y="2088449"/>
            <a:ext cx="0" cy="837255"/>
          </a:xfrm>
          <a:prstGeom prst="line">
            <a:avLst/>
          </a:prstGeom>
          <a:ln>
            <a:solidFill>
              <a:srgbClr val="9C8A45"/>
            </a:solidFill>
          </a:ln>
        </p:spPr>
        <p:style>
          <a:lnRef idx="1">
            <a:schemeClr val="dk1"/>
          </a:lnRef>
          <a:fillRef idx="0">
            <a:schemeClr val="dk1"/>
          </a:fillRef>
          <a:effectRef idx="0">
            <a:schemeClr val="dk1"/>
          </a:effectRef>
          <a:fontRef idx="minor">
            <a:schemeClr val="tx1"/>
          </a:fontRef>
        </p:style>
      </p:cxnSp>
      <p:sp>
        <p:nvSpPr>
          <p:cNvPr id="30" name="Right Arrow 29"/>
          <p:cNvSpPr/>
          <p:nvPr/>
        </p:nvSpPr>
        <p:spPr>
          <a:xfrm>
            <a:off x="5221108" y="3019778"/>
            <a:ext cx="423333" cy="451555"/>
          </a:xfrm>
          <a:prstGeom prst="rightArrow">
            <a:avLst/>
          </a:prstGeom>
          <a:solidFill>
            <a:schemeClr val="bg2">
              <a:lumMod val="5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31" name="Straight Connector 30"/>
          <p:cNvCxnSpPr/>
          <p:nvPr/>
        </p:nvCxnSpPr>
        <p:spPr>
          <a:xfrm>
            <a:off x="5399844" y="3560757"/>
            <a:ext cx="0" cy="837255"/>
          </a:xfrm>
          <a:prstGeom prst="line">
            <a:avLst/>
          </a:prstGeom>
          <a:ln>
            <a:solidFill>
              <a:srgbClr val="9C8A45"/>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6901418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D14517E09FC54F9D14F08F69188136" ma:contentTypeVersion="9" ma:contentTypeDescription="Create a new document." ma:contentTypeScope="" ma:versionID="d29a119ddb93c1d10665ccf54ab43630">
  <xsd:schema xmlns:xsd="http://www.w3.org/2001/XMLSchema" xmlns:xs="http://www.w3.org/2001/XMLSchema" xmlns:p="http://schemas.microsoft.com/office/2006/metadata/properties" xmlns:ns2="2036f3d9-cdc6-4416-b964-d62d785571cd" xmlns:ns3="601dfb95-6648-4226-a430-52d378549be1" targetNamespace="http://schemas.microsoft.com/office/2006/metadata/properties" ma:root="true" ma:fieldsID="8db6324ba4b414891fda9ec659114c0a" ns2:_="" ns3:_="">
    <xsd:import namespace="2036f3d9-cdc6-4416-b964-d62d785571cd"/>
    <xsd:import namespace="601dfb95-6648-4226-a430-52d378549be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Location"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36f3d9-cdc6-4416-b964-d62d785571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_Flow_SignoffStatus" ma:index="16" nillable="true" ma:displayName="Sign-off status" ma:internalName="_x0024_Resources_x003a_core_x002c_Signoff_Status_x003b_">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01dfb95-6648-4226-a430-52d378549be1"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2036f3d9-cdc6-4416-b964-d62d785571cd" xsi:nil="true"/>
  </documentManagement>
</p:properties>
</file>

<file path=customXml/itemProps1.xml><?xml version="1.0" encoding="utf-8"?>
<ds:datastoreItem xmlns:ds="http://schemas.openxmlformats.org/officeDocument/2006/customXml" ds:itemID="{70F6A492-8DAF-46E0-BA78-8CD7D7D031DE}"/>
</file>

<file path=customXml/itemProps2.xml><?xml version="1.0" encoding="utf-8"?>
<ds:datastoreItem xmlns:ds="http://schemas.openxmlformats.org/officeDocument/2006/customXml" ds:itemID="{9F142D9D-6D5B-4B3F-8A4A-CD0967FA9E88}"/>
</file>

<file path=customXml/itemProps3.xml><?xml version="1.0" encoding="utf-8"?>
<ds:datastoreItem xmlns:ds="http://schemas.openxmlformats.org/officeDocument/2006/customXml" ds:itemID="{6A2A0BD2-511F-4AA4-BD14-2399CDE8E4F7}"/>
</file>

<file path=docProps/app.xml><?xml version="1.0" encoding="utf-8"?>
<Properties xmlns="http://schemas.openxmlformats.org/officeDocument/2006/extended-properties" xmlns:vt="http://schemas.openxmlformats.org/officeDocument/2006/docPropsVTypes">
  <TotalTime>6716</TotalTime>
  <Words>535</Words>
  <Application>Microsoft Office PowerPoint</Application>
  <PresentationFormat>On-screen Show (16:9)</PresentationFormat>
  <Paragraphs>87</Paragraphs>
  <Slides>13</Slides>
  <Notes>1</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CFCare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Esly Diaz</dc:creator>
  <cp:lastModifiedBy>Sharon Brown</cp:lastModifiedBy>
  <cp:revision>96</cp:revision>
  <dcterms:created xsi:type="dcterms:W3CDTF">2017-08-14T17:27:34Z</dcterms:created>
  <dcterms:modified xsi:type="dcterms:W3CDTF">2017-10-11T20:20:56Z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0x01010064D14517E09FC54F9D14F08F69188136</vt:lpwstr>
  </property>
</Properties>
</file>